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6"/>
  </p:notesMasterIdLst>
  <p:handoutMasterIdLst>
    <p:handoutMasterId r:id="rId57"/>
  </p:handoutMasterIdLst>
  <p:sldIdLst>
    <p:sldId id="354" r:id="rId2"/>
    <p:sldId id="257" r:id="rId3"/>
    <p:sldId id="296" r:id="rId4"/>
    <p:sldId id="395" r:id="rId5"/>
    <p:sldId id="329" r:id="rId6"/>
    <p:sldId id="363" r:id="rId7"/>
    <p:sldId id="365" r:id="rId8"/>
    <p:sldId id="392" r:id="rId9"/>
    <p:sldId id="330" r:id="rId10"/>
    <p:sldId id="366" r:id="rId11"/>
    <p:sldId id="367" r:id="rId12"/>
    <p:sldId id="368" r:id="rId13"/>
    <p:sldId id="331" r:id="rId14"/>
    <p:sldId id="369" r:id="rId15"/>
    <p:sldId id="370" r:id="rId16"/>
    <p:sldId id="404" r:id="rId17"/>
    <p:sldId id="372" r:id="rId18"/>
    <p:sldId id="373" r:id="rId19"/>
    <p:sldId id="374" r:id="rId20"/>
    <p:sldId id="333" r:id="rId21"/>
    <p:sldId id="375" r:id="rId22"/>
    <p:sldId id="376" r:id="rId23"/>
    <p:sldId id="377" r:id="rId24"/>
    <p:sldId id="334" r:id="rId25"/>
    <p:sldId id="378" r:id="rId26"/>
    <p:sldId id="379" r:id="rId27"/>
    <p:sldId id="381" r:id="rId28"/>
    <p:sldId id="382" r:id="rId29"/>
    <p:sldId id="337" r:id="rId30"/>
    <p:sldId id="383" r:id="rId31"/>
    <p:sldId id="384" r:id="rId32"/>
    <p:sldId id="385" r:id="rId33"/>
    <p:sldId id="338" r:id="rId34"/>
    <p:sldId id="393" r:id="rId35"/>
    <p:sldId id="386" r:id="rId36"/>
    <p:sldId id="387" r:id="rId37"/>
    <p:sldId id="388" r:id="rId38"/>
    <p:sldId id="394" r:id="rId39"/>
    <p:sldId id="339" r:id="rId40"/>
    <p:sldId id="390" r:id="rId41"/>
    <p:sldId id="391" r:id="rId42"/>
    <p:sldId id="389" r:id="rId43"/>
    <p:sldId id="355" r:id="rId44"/>
    <p:sldId id="362" r:id="rId45"/>
    <p:sldId id="396" r:id="rId46"/>
    <p:sldId id="356" r:id="rId47"/>
    <p:sldId id="397" r:id="rId48"/>
    <p:sldId id="357" r:id="rId49"/>
    <p:sldId id="398" r:id="rId50"/>
    <p:sldId id="400" r:id="rId51"/>
    <p:sldId id="399" r:id="rId52"/>
    <p:sldId id="359" r:id="rId53"/>
    <p:sldId id="263" r:id="rId54"/>
    <p:sldId id="265"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 lastIdx="12" clrIdx="0"/>
  <p:cmAuthor id="1" name="Cheryl Slavik" initials="" lastIdx="18" clrIdx="1"/>
  <p:cmAuthor id="2" name="NA" initials="" lastIdx="16" clrIdx="2"/>
  <p:cmAuthor id="3" name="ajn" initials="a" lastIdx="1" clrIdx="3"/>
  <p:cmAuthor id="4" name="Copy Editor" initials="CE" lastIdx="36" clrIdx="4"/>
  <p:cmAuthor id="5" name="Heather Griffin" initials="HG" lastIdx="35" clrIdx="5">
    <p:extLst>
      <p:ext uri="{19B8F6BF-5375-455C-9EA6-DF929625EA0E}">
        <p15:presenceInfo xmlns:p15="http://schemas.microsoft.com/office/powerpoint/2012/main" userId="Heather Griff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74" autoAdjust="0"/>
    <p:restoredTop sz="77388" autoAdjust="0"/>
  </p:normalViewPr>
  <p:slideViewPr>
    <p:cSldViewPr>
      <p:cViewPr varScale="1">
        <p:scale>
          <a:sx n="56" d="100"/>
          <a:sy n="56" d="100"/>
        </p:scale>
        <p:origin x="1950"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25" d="100"/>
        <a:sy n="125" d="100"/>
      </p:scale>
      <p:origin x="0" y="0"/>
    </p:cViewPr>
  </p:notesTextViewPr>
  <p:sorterViewPr>
    <p:cViewPr>
      <p:scale>
        <a:sx n="66" d="100"/>
        <a:sy n="66" d="100"/>
      </p:scale>
      <p:origin x="0" y="0"/>
    </p:cViewPr>
  </p:sorterViewPr>
  <p:notesViewPr>
    <p:cSldViewPr>
      <p:cViewPr>
        <p:scale>
          <a:sx n="100" d="100"/>
          <a:sy n="100" d="100"/>
        </p:scale>
        <p:origin x="-1986" y="5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slide" Target="slides/slide52.xml"/><Relationship Id="rId1" Type="http://schemas.openxmlformats.org/officeDocument/2006/relationships/slide" Target="slides/slide2.xml"/><Relationship Id="rId4"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7FB46424-D2AC-43BC-BC83-42090669101B}" type="datetimeFigureOut">
              <a:rPr lang="en-US"/>
              <a:pPr>
                <a:defRPr/>
              </a:pPr>
              <a:t>3/4/2016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D025B6D3-0344-409D-99D6-E4F6558429F3}" type="slidenum">
              <a:rPr lang="en-US"/>
              <a:pPr>
                <a:defRPr/>
              </a:pPr>
              <a:t>‹#›</a:t>
            </a:fld>
            <a:endParaRPr lang="en-US" dirty="0"/>
          </a:p>
        </p:txBody>
      </p:sp>
    </p:spTree>
    <p:extLst>
      <p:ext uri="{BB962C8B-B14F-4D97-AF65-F5344CB8AC3E}">
        <p14:creationId xmlns:p14="http://schemas.microsoft.com/office/powerpoint/2010/main" val="747910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6372B84A-5784-4018-98BF-D7A76895802C}" type="datetimeFigureOut">
              <a:rPr lang="en-US"/>
              <a:pPr>
                <a:defRPr/>
              </a:pPr>
              <a:t>3/4/2016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94D88A09-8B23-45A8-A692-1AAE7B8ABCF8}" type="slidenum">
              <a:rPr lang="en-US"/>
              <a:pPr>
                <a:defRPr/>
              </a:pPr>
              <a:t>‹#›</a:t>
            </a:fld>
            <a:endParaRPr lang="en-US" dirty="0"/>
          </a:p>
        </p:txBody>
      </p:sp>
    </p:spTree>
    <p:extLst>
      <p:ext uri="{BB962C8B-B14F-4D97-AF65-F5344CB8AC3E}">
        <p14:creationId xmlns:p14="http://schemas.microsoft.com/office/powerpoint/2010/main" val="2624659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4000" b="0" i="0" u="none" strike="noStrike" kern="1200" cap="none" spc="0" normalizeH="0" baseline="0" noProof="0" dirty="0">
                <a:ln>
                  <a:noFill/>
                </a:ln>
                <a:solidFill>
                  <a:prstClr val="black"/>
                </a:solidFill>
                <a:effectLst/>
                <a:uLnTx/>
                <a:uFillTx/>
                <a:latin typeface="+mn-lt"/>
                <a:ea typeface="+mj-ea"/>
                <a:cs typeface="+mj-cs"/>
              </a:rPr>
              <a:t>Skills for Success </a:t>
            </a:r>
            <a:br>
              <a:rPr kumimoji="0" lang="en-US" sz="4000" b="0" i="0" u="none" strike="noStrike" kern="1200" cap="none" spc="0" normalizeH="0" baseline="0" noProof="0" dirty="0">
                <a:ln>
                  <a:noFill/>
                </a:ln>
                <a:solidFill>
                  <a:prstClr val="black"/>
                </a:solidFill>
                <a:effectLst/>
                <a:uLnTx/>
                <a:uFillTx/>
                <a:latin typeface="+mn-lt"/>
                <a:ea typeface="+mj-ea"/>
                <a:cs typeface="+mj-cs"/>
              </a:rPr>
            </a:br>
            <a:r>
              <a:rPr kumimoji="0" lang="en-US" sz="4000" b="0" i="0" u="none" strike="noStrike" kern="1200" cap="none" spc="0" normalizeH="0" baseline="0" noProof="0" dirty="0">
                <a:ln>
                  <a:noFill/>
                </a:ln>
                <a:solidFill>
                  <a:prstClr val="black"/>
                </a:solidFill>
                <a:effectLst/>
                <a:uLnTx/>
                <a:uFillTx/>
                <a:latin typeface="+mn-lt"/>
                <a:ea typeface="+mj-ea"/>
                <a:cs typeface="+mj-cs"/>
              </a:rPr>
              <a:t>with Microsoft Office 2016 Volume 1</a:t>
            </a:r>
            <a:endParaRPr lang="en-US" dirty="0"/>
          </a:p>
        </p:txBody>
      </p:sp>
      <p:sp>
        <p:nvSpPr>
          <p:cNvPr id="4" name="Slide Number Placeholder 3"/>
          <p:cNvSpPr>
            <a:spLocks noGrp="1"/>
          </p:cNvSpPr>
          <p:nvPr>
            <p:ph type="sldNum" sz="quarter" idx="10"/>
          </p:nvPr>
        </p:nvSpPr>
        <p:spPr/>
        <p:txBody>
          <a:bodyPr/>
          <a:lstStyle/>
          <a:p>
            <a:pPr>
              <a:defRPr/>
            </a:pPr>
            <a:fld id="{94D88A09-8B23-45A8-A692-1AAE7B8ABCF8}" type="slidenum">
              <a:rPr lang="en-US" smtClean="0"/>
              <a:pPr>
                <a:defRPr/>
              </a:pPr>
              <a:t>1</a:t>
            </a:fld>
            <a:endParaRPr lang="en-US" dirty="0"/>
          </a:p>
        </p:txBody>
      </p:sp>
    </p:spTree>
    <p:extLst>
      <p:ext uri="{BB962C8B-B14F-4D97-AF65-F5344CB8AC3E}">
        <p14:creationId xmlns:p14="http://schemas.microsoft.com/office/powerpoint/2010/main" val="2786990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fontAlgn="auto">
              <a:spcBef>
                <a:spcPts val="0"/>
              </a:spcBef>
              <a:spcAft>
                <a:spcPts val="0"/>
              </a:spcAft>
              <a:defRPr/>
            </a:pPr>
            <a:r>
              <a:rPr lang="en-US" b="0" dirty="0"/>
              <a:t>In the second column, you would click Click to Add. Since this field will hold text, from the list of data types, click the </a:t>
            </a:r>
            <a:r>
              <a:rPr lang="en-US" b="1" i="1" dirty="0"/>
              <a:t>Short Text data type</a:t>
            </a:r>
            <a:r>
              <a:rPr lang="en-US" b="0" dirty="0"/>
              <a:t>, which stores up to 255 characters of text. </a:t>
            </a:r>
          </a:p>
          <a:p>
            <a:pPr fontAlgn="auto">
              <a:spcBef>
                <a:spcPts val="0"/>
              </a:spcBef>
              <a:spcAft>
                <a:spcPts val="0"/>
              </a:spcAft>
              <a:defRPr/>
            </a:pPr>
            <a:endParaRPr lang="en-US" b="0" dirty="0"/>
          </a:p>
          <a:p>
            <a:pPr fontAlgn="auto">
              <a:spcBef>
                <a:spcPts val="0"/>
              </a:spcBef>
              <a:spcAft>
                <a:spcPts val="0"/>
              </a:spcAft>
              <a:defRPr/>
            </a:pPr>
            <a:r>
              <a:rPr lang="en-US" b="0" dirty="0"/>
              <a:t>Name the field and then press Enter to move to the next column.</a:t>
            </a:r>
          </a:p>
          <a:p>
            <a:pPr fontAlgn="auto">
              <a:spcBef>
                <a:spcPts val="0"/>
              </a:spcBef>
              <a:spcAft>
                <a:spcPts val="0"/>
              </a:spcAft>
              <a:defRPr/>
            </a:pPr>
            <a:endParaRPr lang="en-US" b="0" dirty="0"/>
          </a:p>
          <a:p>
            <a:pPr fontAlgn="auto">
              <a:spcBef>
                <a:spcPts val="0"/>
              </a:spcBef>
              <a:spcAft>
                <a:spcPts val="0"/>
              </a:spcAft>
              <a:defRPr/>
            </a:pPr>
            <a:r>
              <a:rPr lang="en-US" b="0" dirty="0"/>
              <a:t>On the Fields tab, in the Add &amp; Delete group, click the More Fields button. Near the bottom of the list of data types, click Name.</a:t>
            </a:r>
          </a:p>
          <a:p>
            <a:pPr fontAlgn="auto">
              <a:spcBef>
                <a:spcPts val="0"/>
              </a:spcBef>
              <a:spcAft>
                <a:spcPts val="0"/>
              </a:spcAft>
              <a:defRPr/>
            </a:pPr>
            <a:endParaRPr lang="en-US" b="0" dirty="0"/>
          </a:p>
          <a:p>
            <a:pPr fontAlgn="auto">
              <a:spcBef>
                <a:spcPts val="0"/>
              </a:spcBef>
              <a:spcAft>
                <a:spcPts val="0"/>
              </a:spcAft>
              <a:defRPr/>
            </a:pPr>
            <a:r>
              <a:rPr lang="en-US" b="1" i="1" dirty="0"/>
              <a:t>Quick Start fields </a:t>
            </a:r>
            <a:r>
              <a:rPr lang="en-US" b="0" dirty="0"/>
              <a:t>are a set of fields that can be added with a single click. For example, the Name Quick Start data type inserts the LastName and FirstName fields, assigns the Text data type, and adds a </a:t>
            </a:r>
            <a:r>
              <a:rPr lang="en-US" b="1" i="1" dirty="0"/>
              <a:t>caption</a:t>
            </a:r>
            <a:r>
              <a:rPr lang="en-US" b="0" dirty="0"/>
              <a:t> with a space between the two words.</a:t>
            </a:r>
          </a:p>
        </p:txBody>
      </p:sp>
      <p:sp>
        <p:nvSpPr>
          <p:cNvPr id="348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F6E6352-184E-4684-BB27-53DD44850613}" type="slidenum">
              <a:rPr lang="en-US"/>
              <a:pPr fontAlgn="base">
                <a:spcBef>
                  <a:spcPct val="0"/>
                </a:spcBef>
                <a:spcAft>
                  <a:spcPct val="0"/>
                </a:spcAft>
              </a:pPr>
              <a:t>10</a:t>
            </a:fld>
            <a:endParaRPr lang="en-US" dirty="0"/>
          </a:p>
        </p:txBody>
      </p:sp>
    </p:spTree>
    <p:extLst>
      <p:ext uri="{BB962C8B-B14F-4D97-AF65-F5344CB8AC3E}">
        <p14:creationId xmlns:p14="http://schemas.microsoft.com/office/powerpoint/2010/main" val="421969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Repeating the process used for the company name from the previous slide, two fields named Phone and Email both with the Short Text data type would be added.</a:t>
            </a:r>
          </a:p>
          <a:p>
            <a:pPr>
              <a:spcBef>
                <a:spcPct val="0"/>
              </a:spcBef>
            </a:pPr>
            <a:endParaRPr lang="en-US" b="0" dirty="0"/>
          </a:p>
          <a:p>
            <a:pPr>
              <a:spcBef>
                <a:spcPct val="0"/>
              </a:spcBef>
            </a:pPr>
            <a:r>
              <a:rPr lang="en-US" b="0" dirty="0"/>
              <a:t>Column widths can be changed to match the width of their contents. As data are added, the widths may need to be adjusted.</a:t>
            </a:r>
          </a:p>
          <a:p>
            <a:pPr>
              <a:spcBef>
                <a:spcPct val="0"/>
              </a:spcBef>
            </a:pPr>
            <a:endParaRPr lang="en-US" b="0" dirty="0"/>
          </a:p>
          <a:p>
            <a:pPr>
              <a:spcBef>
                <a:spcPct val="0"/>
              </a:spcBef>
            </a:pPr>
            <a:r>
              <a:rPr lang="en-US" b="0" dirty="0"/>
              <a:t>As an example, to change the width of the first column:</a:t>
            </a:r>
          </a:p>
          <a:p>
            <a:pPr lvl="1">
              <a:spcBef>
                <a:spcPct val="0"/>
              </a:spcBef>
            </a:pPr>
            <a:r>
              <a:rPr lang="en-US" b="0" dirty="0"/>
              <a:t>Click in the header row.</a:t>
            </a:r>
          </a:p>
          <a:p>
            <a:pPr lvl="1">
              <a:spcBef>
                <a:spcPct val="0"/>
              </a:spcBef>
            </a:pPr>
            <a:r>
              <a:rPr lang="en-US" b="0" dirty="0"/>
              <a:t>Click the HOME tab, and in the Records group, click More.</a:t>
            </a:r>
          </a:p>
          <a:p>
            <a:pPr lvl="1">
              <a:spcBef>
                <a:spcPct val="0"/>
              </a:spcBef>
            </a:pPr>
            <a:r>
              <a:rPr lang="en-US" b="0" dirty="0"/>
              <a:t>From the menu, click Field Width.</a:t>
            </a:r>
          </a:p>
          <a:p>
            <a:pPr lvl="1">
              <a:spcBef>
                <a:spcPct val="0"/>
              </a:spcBef>
            </a:pPr>
            <a:r>
              <a:rPr lang="en-US" b="0" dirty="0"/>
              <a:t>In the Column Width dialog box, click Best Fit. </a:t>
            </a:r>
          </a:p>
          <a:p>
            <a:pPr>
              <a:spcBef>
                <a:spcPct val="0"/>
              </a:spcBef>
            </a:pPr>
            <a:endParaRPr lang="en-US" b="0" dirty="0"/>
          </a:p>
        </p:txBody>
      </p:sp>
      <p:sp>
        <p:nvSpPr>
          <p:cNvPr id="368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4E3111-E9BA-47F4-85B2-6408A04F6409}" type="slidenum">
              <a:rPr lang="en-US"/>
              <a:pPr fontAlgn="base">
                <a:spcBef>
                  <a:spcPct val="0"/>
                </a:spcBef>
                <a:spcAft>
                  <a:spcPct val="0"/>
                </a:spcAft>
              </a:pPr>
              <a:t>11</a:t>
            </a:fld>
            <a:endParaRPr lang="en-US" dirty="0"/>
          </a:p>
        </p:txBody>
      </p:sp>
    </p:spTree>
    <p:extLst>
      <p:ext uri="{BB962C8B-B14F-4D97-AF65-F5344CB8AC3E}">
        <p14:creationId xmlns:p14="http://schemas.microsoft.com/office/powerpoint/2010/main" val="3644432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To limit the number of characters, click the header row to select the column, and then click the FIELDS tab. In the Properties group, change the Field Size to the desired value. The </a:t>
            </a:r>
            <a:r>
              <a:rPr lang="en-US" b="1" i="1" dirty="0"/>
              <a:t>field size </a:t>
            </a:r>
            <a:r>
              <a:rPr lang="en-US" b="0" dirty="0"/>
              <a:t>limits the number of characters that can be typed into a text or number field. In the example shown in the slide, you can see the size has been changed to 50.</a:t>
            </a:r>
          </a:p>
          <a:p>
            <a:pPr>
              <a:spcBef>
                <a:spcPct val="0"/>
              </a:spcBef>
            </a:pPr>
            <a:endParaRPr lang="en-US" b="0" dirty="0"/>
          </a:p>
          <a:p>
            <a:pPr>
              <a:spcBef>
                <a:spcPct val="0"/>
              </a:spcBef>
            </a:pPr>
            <a:r>
              <a:rPr lang="en-US" b="0" dirty="0"/>
              <a:t>To enter or change a caption, click the field name, and in the Properties group, click Name &amp; Caption. In the Enter Field Properties dialog, which we saw in a previous slide, make the desired change.</a:t>
            </a:r>
          </a:p>
          <a:p>
            <a:pPr>
              <a:spcBef>
                <a:spcPct val="0"/>
              </a:spcBef>
            </a:pPr>
            <a:endParaRPr lang="en-US" b="0" dirty="0"/>
          </a:p>
          <a:p>
            <a:pPr>
              <a:spcBef>
                <a:spcPct val="0"/>
              </a:spcBef>
            </a:pPr>
            <a:r>
              <a:rPr lang="en-US" b="0" dirty="0"/>
              <a:t>You should periodically save your work when you are designing your tables.</a:t>
            </a:r>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A1A7F5-5258-4309-A3E2-9C05744FAC06}" type="slidenum">
              <a:rPr lang="en-US"/>
              <a:pPr fontAlgn="base">
                <a:spcBef>
                  <a:spcPct val="0"/>
                </a:spcBef>
                <a:spcAft>
                  <a:spcPct val="0"/>
                </a:spcAft>
              </a:pPr>
              <a:t>12</a:t>
            </a:fld>
            <a:endParaRPr lang="en-US" dirty="0"/>
          </a:p>
        </p:txBody>
      </p:sp>
    </p:spTree>
    <p:extLst>
      <p:ext uri="{BB962C8B-B14F-4D97-AF65-F5344CB8AC3E}">
        <p14:creationId xmlns:p14="http://schemas.microsoft.com/office/powerpoint/2010/main" val="1787985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When designing and building database tables, it is a good idea to enter some of the data that they will store. This allows the design to be tested and adjusted as needed.</a:t>
            </a:r>
          </a:p>
          <a:p>
            <a:pPr>
              <a:spcBef>
                <a:spcPct val="0"/>
              </a:spcBef>
            </a:pPr>
            <a:endParaRPr lang="en-US" dirty="0"/>
          </a:p>
          <a:p>
            <a:pPr>
              <a:spcBef>
                <a:spcPct val="0"/>
              </a:spcBef>
            </a:pPr>
            <a:r>
              <a:rPr lang="en-US" dirty="0"/>
              <a:t>Data is entered in the append row. In this example, you would click the first empty cell, type the name of a company Name, and press </a:t>
            </a:r>
            <a:r>
              <a:rPr lang="en-US" b="0" dirty="0"/>
              <a:t>Enter</a:t>
            </a:r>
            <a:r>
              <a:rPr lang="en-US" dirty="0"/>
              <a:t>.</a:t>
            </a:r>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CAA4F39-3BBF-480D-90AE-773C3FC843B3}" type="slidenum">
              <a:rPr lang="en-US"/>
              <a:pPr fontAlgn="base">
                <a:spcBef>
                  <a:spcPct val="0"/>
                </a:spcBef>
                <a:spcAft>
                  <a:spcPct val="0"/>
                </a:spcAft>
              </a:pPr>
              <a:t>13</a:t>
            </a:fld>
            <a:endParaRPr lang="en-US" dirty="0"/>
          </a:p>
        </p:txBody>
      </p:sp>
    </p:spTree>
    <p:extLst>
      <p:ext uri="{BB962C8B-B14F-4D97-AF65-F5344CB8AC3E}">
        <p14:creationId xmlns:p14="http://schemas.microsoft.com/office/powerpoint/2010/main" val="3685172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You would continue entering the data, pressing </a:t>
            </a:r>
            <a:r>
              <a:rPr lang="en-US" b="0" dirty="0"/>
              <a:t>Enter</a:t>
            </a:r>
            <a:r>
              <a:rPr lang="en-US" dirty="0"/>
              <a:t> after each entry. Pressing Enter after the last field moves the insertion point to the append row, and the data for the next record would be added.</a:t>
            </a:r>
          </a:p>
        </p:txBody>
      </p:sp>
      <p:sp>
        <p:nvSpPr>
          <p:cNvPr id="430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1F9F61-659F-4259-A513-C3AFE6182324}" type="slidenum">
              <a:rPr lang="en-US"/>
              <a:pPr fontAlgn="base">
                <a:spcBef>
                  <a:spcPct val="0"/>
                </a:spcBef>
                <a:spcAft>
                  <a:spcPct val="0"/>
                </a:spcAft>
              </a:pPr>
              <a:t>14</a:t>
            </a:fld>
            <a:endParaRPr lang="en-US" dirty="0"/>
          </a:p>
        </p:txBody>
      </p:sp>
    </p:spTree>
    <p:extLst>
      <p:ext uri="{BB962C8B-B14F-4D97-AF65-F5344CB8AC3E}">
        <p14:creationId xmlns:p14="http://schemas.microsoft.com/office/powerpoint/2010/main" val="1617664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Once some data has been entered, the column widths may need to be changed. If adjustments are needed, click the Select All button and use the change width technique that was used in a previous slide. By selecting the entire datasheet, all widths are adjusted at the same time. </a:t>
            </a:r>
          </a:p>
          <a:p>
            <a:pPr>
              <a:spcBef>
                <a:spcPct val="0"/>
              </a:spcBef>
            </a:pPr>
            <a:endParaRPr lang="en-US" b="0" dirty="0"/>
          </a:p>
          <a:p>
            <a:pPr>
              <a:spcBef>
                <a:spcPct val="0"/>
              </a:spcBef>
            </a:pPr>
            <a:r>
              <a:rPr lang="en-US" b="0" dirty="0"/>
              <a:t>Your</a:t>
            </a:r>
            <a:r>
              <a:rPr lang="en-US" b="0" baseline="0" dirty="0"/>
              <a:t> table should include a primary key. The primary key is a field that uniquely identifies each record in a table.  In this example, ContracterID is the primary key. The data type for this field is AutoNumber. The AutoNumber data type automatically enters a unique, numeric value when a new record is created. Once an AutoNumber value has been assigned, it cannot be changed.</a:t>
            </a:r>
            <a:endParaRPr lang="en-US" b="0" dirty="0"/>
          </a:p>
        </p:txBody>
      </p:sp>
      <p:sp>
        <p:nvSpPr>
          <p:cNvPr id="450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C953402-64C5-4A77-A696-519D086BEEC9}" type="slidenum">
              <a:rPr lang="en-US"/>
              <a:pPr fontAlgn="base">
                <a:spcBef>
                  <a:spcPct val="0"/>
                </a:spcBef>
                <a:spcAft>
                  <a:spcPct val="0"/>
                </a:spcAft>
              </a:pPr>
              <a:t>15</a:t>
            </a:fld>
            <a:endParaRPr lang="en-US" dirty="0"/>
          </a:p>
        </p:txBody>
      </p:sp>
    </p:spTree>
    <p:extLst>
      <p:ext uri="{BB962C8B-B14F-4D97-AF65-F5344CB8AC3E}">
        <p14:creationId xmlns:p14="http://schemas.microsoft.com/office/powerpoint/2010/main" val="1439591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method for creating a new table is to create it in </a:t>
            </a:r>
            <a:r>
              <a:rPr lang="en-US" b="1" i="1" u="none" baseline="0" dirty="0"/>
              <a:t>Table Design view</a:t>
            </a:r>
            <a:r>
              <a:rPr lang="en-US" baseline="0" dirty="0"/>
              <a:t>, which is a view that features table fields and their properties.  When you are creating a table in Design view, the field name, data type, and description are entered in rows.  All other field properties are entered in the Field Properties pane.</a:t>
            </a:r>
            <a:endParaRPr lang="en-US" dirty="0"/>
          </a:p>
        </p:txBody>
      </p:sp>
      <p:sp>
        <p:nvSpPr>
          <p:cNvPr id="4" name="Slide Number Placeholder 3"/>
          <p:cNvSpPr>
            <a:spLocks noGrp="1"/>
          </p:cNvSpPr>
          <p:nvPr>
            <p:ph type="sldNum" sz="quarter" idx="10"/>
          </p:nvPr>
        </p:nvSpPr>
        <p:spPr/>
        <p:txBody>
          <a:bodyPr/>
          <a:lstStyle/>
          <a:p>
            <a:pPr>
              <a:defRPr/>
            </a:pPr>
            <a:fld id="{94D88A09-8B23-45A8-A692-1AAE7B8ABCF8}" type="slidenum">
              <a:rPr lang="en-US" smtClean="0"/>
              <a:pPr>
                <a:defRPr/>
              </a:pPr>
              <a:t>16</a:t>
            </a:fld>
            <a:endParaRPr lang="en-US" dirty="0"/>
          </a:p>
        </p:txBody>
      </p:sp>
    </p:spTree>
    <p:extLst>
      <p:ext uri="{BB962C8B-B14F-4D97-AF65-F5344CB8AC3E}">
        <p14:creationId xmlns:p14="http://schemas.microsoft.com/office/powerpoint/2010/main" val="2971177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i="0" dirty="0"/>
              <a:t>In this example, we see that a field named StartDate has been added with the Date/Time data type. The </a:t>
            </a:r>
            <a:r>
              <a:rPr lang="en-US" b="1" i="1" dirty="0"/>
              <a:t>Date/Time data type </a:t>
            </a:r>
            <a:r>
              <a:rPr lang="en-US" i="0" dirty="0"/>
              <a:t>stores serial numbers that are converted and formatted as dates or times. </a:t>
            </a:r>
          </a:p>
          <a:p>
            <a:pPr>
              <a:spcBef>
                <a:spcPct val="0"/>
              </a:spcBef>
            </a:pPr>
            <a:endParaRPr lang="en-US" i="0" dirty="0"/>
          </a:p>
          <a:p>
            <a:pPr>
              <a:spcBef>
                <a:spcPct val="0"/>
              </a:spcBef>
            </a:pPr>
            <a:r>
              <a:rPr lang="en-US" i="0" dirty="0"/>
              <a:t>Additional fields are created in a similar manner. </a:t>
            </a:r>
          </a:p>
        </p:txBody>
      </p:sp>
      <p:sp>
        <p:nvSpPr>
          <p:cNvPr id="491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DD62029-AF18-4961-8FD6-D53438A81E6D}" type="slidenum">
              <a:rPr lang="en-US"/>
              <a:pPr fontAlgn="base">
                <a:spcBef>
                  <a:spcPct val="0"/>
                </a:spcBef>
                <a:spcAft>
                  <a:spcPct val="0"/>
                </a:spcAft>
              </a:pPr>
              <a:t>17</a:t>
            </a:fld>
            <a:endParaRPr lang="en-US" dirty="0"/>
          </a:p>
        </p:txBody>
      </p:sp>
    </p:spTree>
    <p:extLst>
      <p:ext uri="{BB962C8B-B14F-4D97-AF65-F5344CB8AC3E}">
        <p14:creationId xmlns:p14="http://schemas.microsoft.com/office/powerpoint/2010/main" val="641714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Looking at this slide, you can see there are now six fields. Notice the Fee field has a </a:t>
            </a:r>
            <a:r>
              <a:rPr lang="en-US" b="1" i="1" dirty="0"/>
              <a:t>Currency data type</a:t>
            </a:r>
            <a:r>
              <a:rPr lang="en-US" dirty="0"/>
              <a:t>, which stores numbers formatted as monetary values, and the ContractorID has a Number type, which stores numeric values. </a:t>
            </a:r>
          </a:p>
          <a:p>
            <a:pPr>
              <a:spcBef>
                <a:spcPct val="0"/>
              </a:spcBef>
            </a:pPr>
            <a:endParaRPr lang="en-US" dirty="0"/>
          </a:p>
          <a:p>
            <a:pPr>
              <a:spcBef>
                <a:spcPct val="0"/>
              </a:spcBef>
            </a:pPr>
            <a:r>
              <a:rPr lang="en-US" dirty="0"/>
              <a:t>The ContractorID field was used as a foreign key. </a:t>
            </a:r>
            <a:r>
              <a:rPr lang="en-US" b="0" dirty="0"/>
              <a:t>A </a:t>
            </a:r>
            <a:r>
              <a:rPr lang="en-US" b="1" i="1" dirty="0"/>
              <a:t>foreign key </a:t>
            </a:r>
            <a:r>
              <a:rPr lang="en-US" dirty="0"/>
              <a:t>is a field that is used to relate records in a second related table. The foreign key field is often the second table’s primary key. In this example, the ContractorID is the primary key of the Contractors table and will be used to join this table to the Contractors table.</a:t>
            </a:r>
          </a:p>
        </p:txBody>
      </p:sp>
      <p:sp>
        <p:nvSpPr>
          <p:cNvPr id="512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0F768DA-B1F1-4A18-9E1D-7A0BFA4B2A6B}" type="slidenum">
              <a:rPr lang="en-US"/>
              <a:pPr fontAlgn="base">
                <a:spcBef>
                  <a:spcPct val="0"/>
                </a:spcBef>
                <a:spcAft>
                  <a:spcPct val="0"/>
                </a:spcAft>
              </a:pPr>
              <a:t>18</a:t>
            </a:fld>
            <a:endParaRPr lang="en-US" dirty="0"/>
          </a:p>
        </p:txBody>
      </p:sp>
    </p:spTree>
    <p:extLst>
      <p:ext uri="{BB962C8B-B14F-4D97-AF65-F5344CB8AC3E}">
        <p14:creationId xmlns:p14="http://schemas.microsoft.com/office/powerpoint/2010/main" val="3469657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To save and name the new table, you click Save. To view the table in Datasheet view, click the View button. Looking at the slide, we see that the table has been named Permits, and note the $0.00 in currency field. When finished viewing the table, you would click Close.</a:t>
            </a:r>
          </a:p>
        </p:txBody>
      </p:sp>
      <p:sp>
        <p:nvSpPr>
          <p:cNvPr id="532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9400293-2815-489C-9103-5EB880E3CFF5}" type="slidenum">
              <a:rPr lang="en-US"/>
              <a:pPr fontAlgn="base">
                <a:spcBef>
                  <a:spcPct val="0"/>
                </a:spcBef>
                <a:spcAft>
                  <a:spcPct val="0"/>
                </a:spcAft>
              </a:pPr>
              <a:t>19</a:t>
            </a:fld>
            <a:endParaRPr lang="en-US" dirty="0"/>
          </a:p>
        </p:txBody>
      </p:sp>
    </p:spTree>
    <p:extLst>
      <p:ext uri="{BB962C8B-B14F-4D97-AF65-F5344CB8AC3E}">
        <p14:creationId xmlns:p14="http://schemas.microsoft.com/office/powerpoint/2010/main" val="129958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skills of this chapter are:</a:t>
            </a:r>
          </a:p>
          <a:p>
            <a:pPr lvl="1">
              <a:spcBef>
                <a:spcPct val="0"/>
              </a:spcBef>
              <a:buFontTx/>
              <a:buChar char="•"/>
            </a:pPr>
            <a:r>
              <a:rPr lang="en-US" sz="1300" dirty="0"/>
              <a:t>  Create Databases</a:t>
            </a:r>
          </a:p>
          <a:p>
            <a:pPr lvl="1">
              <a:spcBef>
                <a:spcPct val="0"/>
              </a:spcBef>
              <a:buFontTx/>
              <a:buChar char="•"/>
            </a:pPr>
            <a:r>
              <a:rPr lang="en-US" sz="1300" dirty="0"/>
              <a:t>  Create Tables in Datasheet View</a:t>
            </a:r>
          </a:p>
          <a:p>
            <a:pPr lvl="1">
              <a:spcBef>
                <a:spcPct val="0"/>
              </a:spcBef>
              <a:buFontTx/>
              <a:buChar char="•"/>
            </a:pPr>
            <a:r>
              <a:rPr lang="en-US" sz="1300" dirty="0"/>
              <a:t>  Enter Data into Datasheets</a:t>
            </a:r>
          </a:p>
          <a:p>
            <a:pPr lvl="1">
              <a:spcBef>
                <a:spcPct val="0"/>
              </a:spcBef>
              <a:buFontTx/>
              <a:buChar char="•"/>
            </a:pPr>
            <a:r>
              <a:rPr lang="en-US" sz="1300" dirty="0"/>
              <a:t>  Create Tables in Design View</a:t>
            </a:r>
          </a:p>
          <a:p>
            <a:pPr lvl="1">
              <a:spcBef>
                <a:spcPct val="0"/>
              </a:spcBef>
              <a:buFontTx/>
              <a:buChar char="•"/>
            </a:pPr>
            <a:r>
              <a:rPr lang="en-US" sz="1300" dirty="0"/>
              <a:t>  Relate Tables</a:t>
            </a:r>
          </a:p>
          <a:p>
            <a:pPr lvl="1">
              <a:spcBef>
                <a:spcPct val="0"/>
              </a:spcBef>
            </a:pPr>
            <a:endParaRPr lang="en-US" dirty="0"/>
          </a:p>
          <a:p>
            <a:pPr>
              <a:spcBef>
                <a:spcPct val="0"/>
              </a:spcBef>
            </a:pPr>
            <a:r>
              <a:rPr lang="en-US" dirty="0"/>
              <a:t>The skills continue on the next slide.</a:t>
            </a:r>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FB31B8A-AA03-4BB4-9904-1E82AC53D0C5}" type="slidenum">
              <a:rPr lang="en-US"/>
              <a:pPr fontAlgn="base">
                <a:spcBef>
                  <a:spcPct val="0"/>
                </a:spcBef>
                <a:spcAft>
                  <a:spcPct val="0"/>
                </a:spcAft>
              </a:pPr>
              <a:t>2</a:t>
            </a:fld>
            <a:endParaRPr lang="en-US" dirty="0"/>
          </a:p>
        </p:txBody>
      </p:sp>
    </p:spTree>
    <p:extLst>
      <p:ext uri="{BB962C8B-B14F-4D97-AF65-F5344CB8AC3E}">
        <p14:creationId xmlns:p14="http://schemas.microsoft.com/office/powerpoint/2010/main" val="2732367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You can relate records in two tables by placing the same field in both tables and then creating a relationship between them. This is done by clicking the Database Tools tab, and in the Relationships group, clicking the</a:t>
            </a:r>
          </a:p>
          <a:p>
            <a:pPr>
              <a:spcBef>
                <a:spcPct val="0"/>
              </a:spcBef>
            </a:pPr>
            <a:r>
              <a:rPr lang="en-US" b="0" dirty="0"/>
              <a:t>Relationships button, which displays the Relationships tab and Show Table dialog box.</a:t>
            </a:r>
          </a:p>
          <a:p>
            <a:pPr>
              <a:spcBef>
                <a:spcPct val="0"/>
              </a:spcBef>
            </a:pPr>
            <a:endParaRPr lang="en-US" b="0" dirty="0"/>
          </a:p>
          <a:p>
            <a:pPr>
              <a:spcBef>
                <a:spcPct val="0"/>
              </a:spcBef>
            </a:pPr>
            <a:r>
              <a:rPr lang="en-US" b="0" dirty="0"/>
              <a:t>To add a table to the Relationship pane, you can double-click its name in the dialog box. As seen in the slide, our two tables have been to the Relationships tab.</a:t>
            </a:r>
          </a:p>
          <a:p>
            <a:pPr>
              <a:spcBef>
                <a:spcPct val="0"/>
              </a:spcBef>
            </a:pPr>
            <a:endParaRPr lang="en-US" b="0" dirty="0"/>
          </a:p>
        </p:txBody>
      </p:sp>
      <p:sp>
        <p:nvSpPr>
          <p:cNvPr id="552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239D8E1-6736-47FD-9337-9F9A4FD970DA}" type="slidenum">
              <a:rPr lang="en-US"/>
              <a:pPr fontAlgn="base">
                <a:spcBef>
                  <a:spcPct val="0"/>
                </a:spcBef>
                <a:spcAft>
                  <a:spcPct val="0"/>
                </a:spcAft>
              </a:pPr>
              <a:t>20</a:t>
            </a:fld>
            <a:endParaRPr lang="en-US" dirty="0"/>
          </a:p>
        </p:txBody>
      </p:sp>
    </p:spTree>
    <p:extLst>
      <p:ext uri="{BB962C8B-B14F-4D97-AF65-F5344CB8AC3E}">
        <p14:creationId xmlns:p14="http://schemas.microsoft.com/office/powerpoint/2010/main" val="240155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To create a relation, you select a field in the first table, drag the field to the matching field in the second table, and release the mouse button. As seen in the slide, the ContractorID field has been dragged from the Permits table to the ContractorID in the Contractors table.</a:t>
            </a:r>
          </a:p>
          <a:p>
            <a:pPr>
              <a:spcBef>
                <a:spcPct val="0"/>
              </a:spcBef>
            </a:pPr>
            <a:endParaRPr lang="en-US" dirty="0"/>
          </a:p>
        </p:txBody>
      </p:sp>
      <p:sp>
        <p:nvSpPr>
          <p:cNvPr id="573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F863610-7A46-4E37-9119-777D38327D4D}" type="slidenum">
              <a:rPr lang="en-US"/>
              <a:pPr fontAlgn="base">
                <a:spcBef>
                  <a:spcPct val="0"/>
                </a:spcBef>
                <a:spcAft>
                  <a:spcPct val="0"/>
                </a:spcAft>
              </a:pPr>
              <a:t>21</a:t>
            </a:fld>
            <a:endParaRPr lang="en-US" dirty="0"/>
          </a:p>
        </p:txBody>
      </p:sp>
    </p:spTree>
    <p:extLst>
      <p:ext uri="{BB962C8B-B14F-4D97-AF65-F5344CB8AC3E}">
        <p14:creationId xmlns:p14="http://schemas.microsoft.com/office/powerpoint/2010/main" val="1848261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The Edit Relationships dialog box opens, and in it you would select the Enforce Referential Integrity, Cascade Update Related Fields, and Cascade Delete Related Records check boxes.</a:t>
            </a:r>
          </a:p>
          <a:p>
            <a:pPr>
              <a:spcBef>
                <a:spcPct val="0"/>
              </a:spcBef>
            </a:pPr>
            <a:endParaRPr lang="en-US" b="0" dirty="0"/>
          </a:p>
          <a:p>
            <a:pPr>
              <a:spcBef>
                <a:spcPct val="0"/>
              </a:spcBef>
            </a:pPr>
            <a:r>
              <a:rPr lang="en-US" b="0" dirty="0"/>
              <a:t>Tables are typically joined in a </a:t>
            </a:r>
            <a:r>
              <a:rPr lang="en-US" b="1" i="1" dirty="0"/>
              <a:t>one-to-many relationship</a:t>
            </a:r>
            <a:r>
              <a:rPr lang="en-US" b="0" dirty="0"/>
              <a:t>—a relationship in which a record in the first table can have many associated records in the second table.</a:t>
            </a:r>
          </a:p>
          <a:p>
            <a:pPr>
              <a:spcBef>
                <a:spcPct val="0"/>
              </a:spcBef>
            </a:pPr>
            <a:r>
              <a:rPr lang="en-US" b="1" i="1" dirty="0"/>
              <a:t>Referential integrity </a:t>
            </a:r>
            <a:r>
              <a:rPr lang="en-US" b="0" dirty="0"/>
              <a:t>is a rule that keeps related values synchronized, and this option must be selected to create a one-to-many relationship.</a:t>
            </a:r>
          </a:p>
          <a:p>
            <a:pPr>
              <a:spcBef>
                <a:spcPct val="0"/>
              </a:spcBef>
            </a:pPr>
            <a:r>
              <a:rPr lang="en-US" b="0" dirty="0"/>
              <a:t>With a </a:t>
            </a:r>
            <a:r>
              <a:rPr lang="en-US" b="1" i="1" dirty="0"/>
              <a:t>cascading update</a:t>
            </a:r>
            <a:r>
              <a:rPr lang="en-US" b="0" dirty="0"/>
              <a:t>, if the primary key values are edited in a table, all the related records in the other table will update accordingly.</a:t>
            </a:r>
          </a:p>
          <a:p>
            <a:pPr>
              <a:spcBef>
                <a:spcPct val="0"/>
              </a:spcBef>
            </a:pPr>
            <a:r>
              <a:rPr lang="en-US" b="0" dirty="0"/>
              <a:t>With a </a:t>
            </a:r>
            <a:r>
              <a:rPr lang="en-US" b="1" i="1" dirty="0"/>
              <a:t>cascading delete</a:t>
            </a:r>
            <a:r>
              <a:rPr lang="en-US" b="0" dirty="0"/>
              <a:t>, if a record is deleted on the one</a:t>
            </a:r>
            <a:r>
              <a:rPr lang="en-US" b="0" i="1" dirty="0"/>
              <a:t> </a:t>
            </a:r>
            <a:r>
              <a:rPr lang="en-US" b="0" dirty="0"/>
              <a:t>side of the relationship, then all the related records on the many</a:t>
            </a:r>
            <a:r>
              <a:rPr lang="en-US" b="0" i="1" dirty="0"/>
              <a:t> </a:t>
            </a:r>
            <a:r>
              <a:rPr lang="en-US" b="0" dirty="0"/>
              <a:t>side are deleted.</a:t>
            </a:r>
          </a:p>
          <a:p>
            <a:pPr>
              <a:spcBef>
                <a:spcPct val="0"/>
              </a:spcBef>
            </a:pPr>
            <a:endParaRPr lang="en-US" b="0" dirty="0"/>
          </a:p>
        </p:txBody>
      </p:sp>
      <p:sp>
        <p:nvSpPr>
          <p:cNvPr id="593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3F8446-7D21-403C-9D80-BAC8C6154DA1}" type="slidenum">
              <a:rPr lang="en-US"/>
              <a:pPr fontAlgn="base">
                <a:spcBef>
                  <a:spcPct val="0"/>
                </a:spcBef>
                <a:spcAft>
                  <a:spcPct val="0"/>
                </a:spcAft>
              </a:pPr>
              <a:t>22</a:t>
            </a:fld>
            <a:endParaRPr lang="en-US" dirty="0"/>
          </a:p>
        </p:txBody>
      </p:sp>
    </p:spTree>
    <p:extLst>
      <p:ext uri="{BB962C8B-B14F-4D97-AF65-F5344CB8AC3E}">
        <p14:creationId xmlns:p14="http://schemas.microsoft.com/office/powerpoint/2010/main" val="201235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Clicking Create in the Edit Relationships dialog box closes the dialog box and establishes the relationship shown in the slide. Notice the join line indicates that a contractor can have more that one permit. When finished viewing the relationship, you would click Close.</a:t>
            </a:r>
          </a:p>
          <a:p>
            <a:pPr>
              <a:spcBef>
                <a:spcPct val="0"/>
              </a:spcBef>
            </a:pPr>
            <a:endParaRPr lang="en-US" b="0" dirty="0"/>
          </a:p>
        </p:txBody>
      </p:sp>
      <p:sp>
        <p:nvSpPr>
          <p:cNvPr id="614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B991670-8B6C-48F0-80C6-90B6D3E4E5C4}" type="slidenum">
              <a:rPr lang="en-US"/>
              <a:pPr fontAlgn="base">
                <a:spcBef>
                  <a:spcPct val="0"/>
                </a:spcBef>
                <a:spcAft>
                  <a:spcPct val="0"/>
                </a:spcAft>
              </a:pPr>
              <a:t>23</a:t>
            </a:fld>
            <a:endParaRPr lang="en-US" dirty="0"/>
          </a:p>
        </p:txBody>
      </p:sp>
    </p:spTree>
    <p:extLst>
      <p:ext uri="{BB962C8B-B14F-4D97-AF65-F5344CB8AC3E}">
        <p14:creationId xmlns:p14="http://schemas.microsoft.com/office/powerpoint/2010/main" val="1340040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When a table is on the one</a:t>
            </a:r>
            <a:r>
              <a:rPr lang="en-US" i="1" dirty="0"/>
              <a:t> </a:t>
            </a:r>
            <a:r>
              <a:rPr lang="en-US" dirty="0"/>
              <a:t>side of a relationship, a subdatasheet is available. A </a:t>
            </a:r>
            <a:r>
              <a:rPr lang="en-US" b="1" i="1" dirty="0"/>
              <a:t>subdatasheet</a:t>
            </a:r>
            <a:r>
              <a:rPr lang="en-US" b="1" dirty="0"/>
              <a:t> </a:t>
            </a:r>
            <a:r>
              <a:rPr lang="en-US" dirty="0"/>
              <a:t>displays related records from another table by matching the values in the field that relates the two tables. For example, all the permits issued to each contractor can be listed by matching the ContractorID value assigned to that permit.</a:t>
            </a:r>
          </a:p>
          <a:p>
            <a:pPr>
              <a:spcBef>
                <a:spcPct val="0"/>
              </a:spcBef>
            </a:pPr>
            <a:endParaRPr lang="en-US" dirty="0"/>
          </a:p>
          <a:p>
            <a:pPr>
              <a:spcBef>
                <a:spcPct val="0"/>
              </a:spcBef>
            </a:pPr>
            <a:r>
              <a:rPr lang="en-US" dirty="0"/>
              <a:t>Looking at the slide, the Expand/Collapse button for the fourth record has been clicked, and we see that no permits have been issued to that contractor.</a:t>
            </a:r>
          </a:p>
        </p:txBody>
      </p:sp>
      <p:sp>
        <p:nvSpPr>
          <p:cNvPr id="634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3150E30-F7B4-4F30-A8C0-386752DFFA38}" type="slidenum">
              <a:rPr lang="en-US"/>
              <a:pPr fontAlgn="base">
                <a:spcBef>
                  <a:spcPct val="0"/>
                </a:spcBef>
                <a:spcAft>
                  <a:spcPct val="0"/>
                </a:spcAft>
              </a:pPr>
              <a:t>24</a:t>
            </a:fld>
            <a:endParaRPr lang="en-US" dirty="0"/>
          </a:p>
        </p:txBody>
      </p:sp>
    </p:spTree>
    <p:extLst>
      <p:ext uri="{BB962C8B-B14F-4D97-AF65-F5344CB8AC3E}">
        <p14:creationId xmlns:p14="http://schemas.microsoft.com/office/powerpoint/2010/main" val="193164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 new permit can be issued by clicking in the append row and entering the data in the subdatasheet. We see that the information for a new permit has been entered, and additional permits for this contractor can be entered in the same manner. When finished, click </a:t>
            </a:r>
            <a:r>
              <a:rPr lang="en-US" b="0" dirty="0"/>
              <a:t>Close</a:t>
            </a:r>
            <a:r>
              <a:rPr lang="en-US" dirty="0"/>
              <a:t>.</a:t>
            </a:r>
          </a:p>
        </p:txBody>
      </p:sp>
      <p:sp>
        <p:nvSpPr>
          <p:cNvPr id="65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2F82BD2-A8FE-42AD-AE6A-868EB0D1082C}" type="slidenum">
              <a:rPr lang="en-US"/>
              <a:pPr fontAlgn="base">
                <a:spcBef>
                  <a:spcPct val="0"/>
                </a:spcBef>
                <a:spcAft>
                  <a:spcPct val="0"/>
                </a:spcAft>
              </a:pPr>
              <a:t>25</a:t>
            </a:fld>
            <a:endParaRPr lang="en-US" dirty="0"/>
          </a:p>
        </p:txBody>
      </p:sp>
    </p:spTree>
    <p:extLst>
      <p:ext uri="{BB962C8B-B14F-4D97-AF65-F5344CB8AC3E}">
        <p14:creationId xmlns:p14="http://schemas.microsoft.com/office/powerpoint/2010/main" val="70106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Open the Permits datasheet by double-clicking </a:t>
            </a:r>
            <a:r>
              <a:rPr lang="en-US" b="0" dirty="0"/>
              <a:t>Permits</a:t>
            </a:r>
            <a:r>
              <a:rPr lang="en-US" b="1" dirty="0"/>
              <a:t> </a:t>
            </a:r>
            <a:r>
              <a:rPr lang="en-US" dirty="0"/>
              <a:t>under tables in the Navigation Pane. We are going to test referential integrity by trying to change the ContractorID for the first record. Typing a different value, 11111, results in the warning shown in the slide. As you can see, referential integrity is working correctly, and a ContractorID that that does not exist in the related Contractors table cannot be entered.</a:t>
            </a:r>
          </a:p>
        </p:txBody>
      </p:sp>
      <p:sp>
        <p:nvSpPr>
          <p:cNvPr id="675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A66B2C7-E69D-40FE-BE43-627406B70460}" type="slidenum">
              <a:rPr lang="en-US"/>
              <a:pPr fontAlgn="base">
                <a:spcBef>
                  <a:spcPct val="0"/>
                </a:spcBef>
                <a:spcAft>
                  <a:spcPct val="0"/>
                </a:spcAft>
              </a:pPr>
              <a:t>26</a:t>
            </a:fld>
            <a:endParaRPr lang="en-US" dirty="0"/>
          </a:p>
        </p:txBody>
      </p:sp>
    </p:spTree>
    <p:extLst>
      <p:ext uri="{BB962C8B-B14F-4D97-AF65-F5344CB8AC3E}">
        <p14:creationId xmlns:p14="http://schemas.microsoft.com/office/powerpoint/2010/main" val="2663140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Excel tables that are arranged as datasheets can be imported into Access tables. This slide shows an Excel table, in which column names have been typed. When importing data from Excel, it is best practice to insert the table’s field names in the spreadsheet’s header row. Once this has been done, the Excel file would be saved and Excel closed.</a:t>
            </a:r>
          </a:p>
        </p:txBody>
      </p:sp>
      <p:sp>
        <p:nvSpPr>
          <p:cNvPr id="696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3E8057-3FBF-4C58-B896-194F6604A140}" type="slidenum">
              <a:rPr lang="en-US"/>
              <a:pPr fontAlgn="base">
                <a:spcBef>
                  <a:spcPct val="0"/>
                </a:spcBef>
                <a:spcAft>
                  <a:spcPct val="0"/>
                </a:spcAft>
              </a:pPr>
              <a:t>27</a:t>
            </a:fld>
            <a:endParaRPr lang="en-US" dirty="0"/>
          </a:p>
        </p:txBody>
      </p:sp>
    </p:spTree>
    <p:extLst>
      <p:ext uri="{BB962C8B-B14F-4D97-AF65-F5344CB8AC3E}">
        <p14:creationId xmlns:p14="http://schemas.microsoft.com/office/powerpoint/2010/main" val="3777933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Returning to Access, we will now import the data from the spreadsheet. Click Excel in the Import &amp; Link group on the External Data tab to open the Get External Data - Excel Spreadsheet dialog box. Click Browse, navigate to the location of the Excel file, and select it. Click the Append a copy of the records to the table option, click the arrow, select the Permits table, and click OK.</a:t>
            </a:r>
          </a:p>
        </p:txBody>
      </p:sp>
      <p:sp>
        <p:nvSpPr>
          <p:cNvPr id="716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958CD9-E947-447E-AC23-5EAA5E364F3A}" type="slidenum">
              <a:rPr lang="en-US"/>
              <a:pPr fontAlgn="base">
                <a:spcBef>
                  <a:spcPct val="0"/>
                </a:spcBef>
                <a:spcAft>
                  <a:spcPct val="0"/>
                </a:spcAft>
              </a:pPr>
              <a:t>28</a:t>
            </a:fld>
            <a:endParaRPr lang="en-US" dirty="0"/>
          </a:p>
        </p:txBody>
      </p:sp>
    </p:spTree>
    <p:extLst>
      <p:ext uri="{BB962C8B-B14F-4D97-AF65-F5344CB8AC3E}">
        <p14:creationId xmlns:p14="http://schemas.microsoft.com/office/powerpoint/2010/main" val="2085641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To open the Import Spreadsheet Wizard dialog box, click OK, and after the desired worksheet is selected, a sample of worksheet data is displayed. You should verify that the names in the header row match the field names. Notice that First Row Contains Column Heading is checked.</a:t>
            </a:r>
          </a:p>
        </p:txBody>
      </p:sp>
      <p:sp>
        <p:nvSpPr>
          <p:cNvPr id="737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9866C9-4565-4A75-9FB6-1F6F28C46AC8}" type="slidenum">
              <a:rPr lang="en-US"/>
              <a:pPr fontAlgn="base">
                <a:spcBef>
                  <a:spcPct val="0"/>
                </a:spcBef>
                <a:spcAft>
                  <a:spcPct val="0"/>
                </a:spcAft>
              </a:pPr>
              <a:t>29</a:t>
            </a:fld>
            <a:endParaRPr lang="en-US" dirty="0"/>
          </a:p>
        </p:txBody>
      </p:sp>
    </p:spTree>
    <p:extLst>
      <p:ext uri="{BB962C8B-B14F-4D97-AF65-F5344CB8AC3E}">
        <p14:creationId xmlns:p14="http://schemas.microsoft.com/office/powerpoint/2010/main" val="3865192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Additional skills include:</a:t>
            </a:r>
          </a:p>
          <a:p>
            <a:pPr lvl="1">
              <a:spcBef>
                <a:spcPct val="0"/>
              </a:spcBef>
              <a:buFontTx/>
              <a:buChar char="•"/>
            </a:pPr>
            <a:r>
              <a:rPr lang="en-US" dirty="0"/>
              <a:t>  Enter Data in Related Tables</a:t>
            </a:r>
          </a:p>
          <a:p>
            <a:pPr lvl="1">
              <a:spcBef>
                <a:spcPct val="0"/>
              </a:spcBef>
              <a:buFontTx/>
              <a:buChar char="•"/>
            </a:pPr>
            <a:r>
              <a:rPr lang="en-US" dirty="0"/>
              <a:t>  Import Data into Tables</a:t>
            </a:r>
          </a:p>
          <a:p>
            <a:pPr lvl="1">
              <a:spcBef>
                <a:spcPct val="0"/>
              </a:spcBef>
              <a:buFontTx/>
              <a:buChar char="•"/>
            </a:pPr>
            <a:r>
              <a:rPr lang="en-US" dirty="0"/>
              <a:t>  Filter and Sort Datasheets</a:t>
            </a:r>
          </a:p>
          <a:p>
            <a:pPr lvl="1">
              <a:spcBef>
                <a:spcPct val="0"/>
              </a:spcBef>
              <a:buFontTx/>
              <a:buChar char="•"/>
            </a:pPr>
            <a:r>
              <a:rPr lang="en-US" dirty="0"/>
              <a:t>  Format Datasheets</a:t>
            </a:r>
          </a:p>
          <a:p>
            <a:pPr lvl="1">
              <a:spcBef>
                <a:spcPct val="0"/>
              </a:spcBef>
              <a:buFontTx/>
              <a:buChar char="•"/>
            </a:pPr>
            <a:r>
              <a:rPr lang="en-US" dirty="0"/>
              <a:t>  Preview and Print Datasheets</a:t>
            </a:r>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79406A-9E9F-48C3-888D-4F0A35B55117}" type="slidenum">
              <a:rPr lang="en-US"/>
              <a:pPr fontAlgn="base">
                <a:spcBef>
                  <a:spcPct val="0"/>
                </a:spcBef>
                <a:spcAft>
                  <a:spcPct val="0"/>
                </a:spcAft>
              </a:pPr>
              <a:t>3</a:t>
            </a:fld>
            <a:endParaRPr lang="en-US" dirty="0"/>
          </a:p>
        </p:txBody>
      </p:sp>
    </p:spTree>
    <p:extLst>
      <p:ext uri="{BB962C8B-B14F-4D97-AF65-F5344CB8AC3E}">
        <p14:creationId xmlns:p14="http://schemas.microsoft.com/office/powerpoint/2010/main" val="3619923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Complete the wizard steps by verifying that the Import to Table box displays the text </a:t>
            </a:r>
            <a:r>
              <a:rPr lang="en-US" b="0" i="1" dirty="0"/>
              <a:t>Permits, </a:t>
            </a:r>
            <a:r>
              <a:rPr lang="en-US" b="0" dirty="0"/>
              <a:t>and that the I would like a wizard check box is cleared, and then click Finish. When the Save Import Steps screen appears, verify that the Save import steps check box is cleared and click Close.</a:t>
            </a:r>
          </a:p>
          <a:p>
            <a:pPr>
              <a:spcBef>
                <a:spcPct val="0"/>
              </a:spcBef>
            </a:pPr>
            <a:endParaRPr lang="en-US" b="0" dirty="0"/>
          </a:p>
          <a:p>
            <a:pPr>
              <a:spcBef>
                <a:spcPct val="0"/>
              </a:spcBef>
            </a:pPr>
            <a:r>
              <a:rPr lang="en-US" b="0" dirty="0"/>
              <a:t>When the Permits table is opened in Datasheet view, you see the Excel data has been added to the table. In the scenario in the text, the Contractor ID is blank because these permits were issued to homeowners who are doing their own work.</a:t>
            </a:r>
          </a:p>
          <a:p>
            <a:pPr>
              <a:spcBef>
                <a:spcPct val="0"/>
              </a:spcBef>
            </a:pPr>
            <a:endParaRPr lang="en-US" b="0" dirty="0"/>
          </a:p>
          <a:p>
            <a:pPr>
              <a:spcBef>
                <a:spcPct val="0"/>
              </a:spcBef>
            </a:pPr>
            <a:endParaRPr lang="en-US" b="0" dirty="0"/>
          </a:p>
        </p:txBody>
      </p:sp>
      <p:sp>
        <p:nvSpPr>
          <p:cNvPr id="757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A2A2C92-A905-4968-966D-700AE7D9470E}" type="slidenum">
              <a:rPr lang="en-US"/>
              <a:pPr fontAlgn="base">
                <a:spcBef>
                  <a:spcPct val="0"/>
                </a:spcBef>
                <a:spcAft>
                  <a:spcPct val="0"/>
                </a:spcAft>
              </a:pPr>
              <a:t>30</a:t>
            </a:fld>
            <a:endParaRPr lang="en-US" dirty="0"/>
          </a:p>
        </p:txBody>
      </p:sp>
    </p:spTree>
    <p:extLst>
      <p:ext uri="{BB962C8B-B14F-4D97-AF65-F5344CB8AC3E}">
        <p14:creationId xmlns:p14="http://schemas.microsoft.com/office/powerpoint/2010/main" val="1829920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Access datasheets can be sorted and filtered to present the information in more meaningful and useful ways. Presently, the table is displayed in order of the permit numbers, and it will be changed so that the table is sorted by the start date from the earliest starting date to the latest starting date.</a:t>
            </a:r>
          </a:p>
          <a:p>
            <a:pPr>
              <a:spcBef>
                <a:spcPct val="0"/>
              </a:spcBef>
            </a:pPr>
            <a:endParaRPr lang="en-US" dirty="0"/>
          </a:p>
          <a:p>
            <a:pPr>
              <a:spcBef>
                <a:spcPct val="0"/>
              </a:spcBef>
            </a:pPr>
            <a:r>
              <a:rPr lang="en-US" dirty="0"/>
              <a:t>Click anywhere in the Start Date column, then click the </a:t>
            </a:r>
            <a:r>
              <a:rPr lang="en-US" b="0" dirty="0"/>
              <a:t>Ascending</a:t>
            </a:r>
            <a:r>
              <a:rPr lang="en-US" dirty="0"/>
              <a:t> button in the Sort &amp; Filter group on the HOME tab. Note the sort arrow in the start date column indicating that the table is sorted in ascending order by the date.</a:t>
            </a:r>
          </a:p>
        </p:txBody>
      </p:sp>
      <p:sp>
        <p:nvSpPr>
          <p:cNvPr id="778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3F229C-1F0C-433B-87E0-EBA91BF896B7}" type="slidenum">
              <a:rPr lang="en-US"/>
              <a:pPr fontAlgn="base">
                <a:spcBef>
                  <a:spcPct val="0"/>
                </a:spcBef>
                <a:spcAft>
                  <a:spcPct val="0"/>
                </a:spcAft>
              </a:pPr>
              <a:t>31</a:t>
            </a:fld>
            <a:endParaRPr lang="en-US" dirty="0"/>
          </a:p>
        </p:txBody>
      </p:sp>
    </p:spTree>
    <p:extLst>
      <p:ext uri="{BB962C8B-B14F-4D97-AF65-F5344CB8AC3E}">
        <p14:creationId xmlns:p14="http://schemas.microsoft.com/office/powerpoint/2010/main" val="1412470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In this slide, we are going to apply a filter so only records having certain fee amount are displayed. The example shown in the slide will only show fees in the amount of $58.00. This is done by clicking the Fee arrow and, in the Filter menu that displays, clearing the (Select All) check box to deselect all the fees, and then selecting the $58.00 check box. To remove this filter, click the Fee arrow and click Clear filter from Fee. The filtering of fees is not limited to just matching an existing fee. To display all records for which fees are less than a specified amount, you would click the Fee arrow, point to Number Filters, and click Less Than. In the Custom Filter dialog box, type the desired amount, which in the text is $75.00.</a:t>
            </a:r>
          </a:p>
        </p:txBody>
      </p:sp>
      <p:sp>
        <p:nvSpPr>
          <p:cNvPr id="798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F280C08-1C7F-4195-A800-E5675E81A4A0}" type="slidenum">
              <a:rPr lang="en-US"/>
              <a:pPr fontAlgn="base">
                <a:spcBef>
                  <a:spcPct val="0"/>
                </a:spcBef>
                <a:spcAft>
                  <a:spcPct val="0"/>
                </a:spcAft>
              </a:pPr>
              <a:t>32</a:t>
            </a:fld>
            <a:endParaRPr lang="en-US" dirty="0"/>
          </a:p>
        </p:txBody>
      </p:sp>
    </p:spTree>
    <p:extLst>
      <p:ext uri="{BB962C8B-B14F-4D97-AF65-F5344CB8AC3E}">
        <p14:creationId xmlns:p14="http://schemas.microsoft.com/office/powerpoint/2010/main" val="195172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In this slide, we will see how to filter the table and display permits that include any electrical work. Click the Permit Number arrow. From the Filter menu, point to Text Filters, and click Contains. In the Custom Filter dialog box, type ELEC.</a:t>
            </a:r>
          </a:p>
        </p:txBody>
      </p:sp>
      <p:sp>
        <p:nvSpPr>
          <p:cNvPr id="819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768927-A250-40EF-B7FF-19BEBB79BDDB}" type="slidenum">
              <a:rPr lang="en-US"/>
              <a:pPr fontAlgn="base">
                <a:spcBef>
                  <a:spcPct val="0"/>
                </a:spcBef>
                <a:spcAft>
                  <a:spcPct val="0"/>
                </a:spcAft>
              </a:pPr>
              <a:t>33</a:t>
            </a:fld>
            <a:endParaRPr lang="en-US" dirty="0"/>
          </a:p>
        </p:txBody>
      </p:sp>
    </p:spTree>
    <p:extLst>
      <p:ext uri="{BB962C8B-B14F-4D97-AF65-F5344CB8AC3E}">
        <p14:creationId xmlns:p14="http://schemas.microsoft.com/office/powerpoint/2010/main" val="2331114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In our final slide, we see eight records. Looking at the permits, we see only permits involving electrical work are listed. Looking at the fees, we see all the fees are less than $75.00. And looking at the dates, we see that the records are displayed in date order.</a:t>
            </a:r>
          </a:p>
          <a:p>
            <a:pPr>
              <a:spcBef>
                <a:spcPct val="0"/>
              </a:spcBef>
            </a:pPr>
            <a:endParaRPr lang="en-US" dirty="0"/>
          </a:p>
          <a:p>
            <a:pPr>
              <a:spcBef>
                <a:spcPct val="0"/>
              </a:spcBef>
            </a:pPr>
            <a:r>
              <a:rPr lang="en-US" dirty="0"/>
              <a:t>Note: The sort order and filter created in a datasheet are saved as part of the table’s design. When the table is reopened, it is still sorted in the specified order, but the filter is not applied. To reapply the filter, click the </a:t>
            </a:r>
            <a:r>
              <a:rPr lang="en-US" b="0" dirty="0"/>
              <a:t>Toggle Filter button</a:t>
            </a:r>
            <a:r>
              <a:rPr lang="en-US" dirty="0"/>
              <a:t>.</a:t>
            </a:r>
          </a:p>
        </p:txBody>
      </p:sp>
      <p:sp>
        <p:nvSpPr>
          <p:cNvPr id="839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9B19BC3-8DFF-4659-A6A6-53C7050FB0C8}" type="slidenum">
              <a:rPr lang="en-US"/>
              <a:pPr fontAlgn="base">
                <a:spcBef>
                  <a:spcPct val="0"/>
                </a:spcBef>
                <a:spcAft>
                  <a:spcPct val="0"/>
                </a:spcAft>
              </a:pPr>
              <a:t>34</a:t>
            </a:fld>
            <a:endParaRPr lang="en-US" dirty="0"/>
          </a:p>
        </p:txBody>
      </p:sp>
    </p:spTree>
    <p:extLst>
      <p:ext uri="{BB962C8B-B14F-4D97-AF65-F5344CB8AC3E}">
        <p14:creationId xmlns:p14="http://schemas.microsoft.com/office/powerpoint/2010/main" val="2852500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Datasheets can be formatted to make the data easier to read. We begin by changing the font and font size. As seen in the slide, both changes are made in the Text Formatting group where the font has been changed to Verdana and font size has been changed to 10. Note: Any changes to the font and font size are applied to the entire datasheet.</a:t>
            </a:r>
          </a:p>
        </p:txBody>
      </p:sp>
      <p:sp>
        <p:nvSpPr>
          <p:cNvPr id="860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99542EE-EE90-4739-A808-97BB0FB61DB2}" type="slidenum">
              <a:rPr lang="en-US"/>
              <a:pPr fontAlgn="base">
                <a:spcBef>
                  <a:spcPct val="0"/>
                </a:spcBef>
                <a:spcAft>
                  <a:spcPct val="0"/>
                </a:spcAft>
              </a:pPr>
              <a:t>35</a:t>
            </a:fld>
            <a:endParaRPr lang="en-US" dirty="0"/>
          </a:p>
        </p:txBody>
      </p:sp>
    </p:spTree>
    <p:extLst>
      <p:ext uri="{BB962C8B-B14F-4D97-AF65-F5344CB8AC3E}">
        <p14:creationId xmlns:p14="http://schemas.microsoft.com/office/powerpoint/2010/main" val="4191121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In this slide, the row heights will be adjusted and a column will be hidden. To adjust the row heights, click More in the Records group on the Home tab and click Row Height to display the Row Height dialog box. Replace the existing value with the desired value. To hide a column, click anywhere in the column to select it, click More in the Records group on the Home tab, and select Hide Fields from the menu. As seen in the slide the row heights have been increased, and the Contractor ID field no longer shows.</a:t>
            </a:r>
          </a:p>
        </p:txBody>
      </p:sp>
      <p:sp>
        <p:nvSpPr>
          <p:cNvPr id="880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0821AD-DC9A-44C8-AAA2-599DDCB275AA}" type="slidenum">
              <a:rPr lang="en-US"/>
              <a:pPr fontAlgn="base">
                <a:spcBef>
                  <a:spcPct val="0"/>
                </a:spcBef>
                <a:spcAft>
                  <a:spcPct val="0"/>
                </a:spcAft>
              </a:pPr>
              <a:t>36</a:t>
            </a:fld>
            <a:endParaRPr lang="en-US" dirty="0"/>
          </a:p>
        </p:txBody>
      </p:sp>
    </p:spTree>
    <p:extLst>
      <p:ext uri="{BB962C8B-B14F-4D97-AF65-F5344CB8AC3E}">
        <p14:creationId xmlns:p14="http://schemas.microsoft.com/office/powerpoint/2010/main" val="5621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In this slide, coloring and an effect will be applied to the datasheet. Click the Datasheet Formatting Dialog Box Launcher in the Text Formatting group to open the Datasheet Formatting dialog box. In the dialog box, select the desired cell effect, background color, alternate background color, and theme color. As seen in the slide, a sample of these selections is displayed.</a:t>
            </a:r>
          </a:p>
        </p:txBody>
      </p:sp>
      <p:sp>
        <p:nvSpPr>
          <p:cNvPr id="901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B014CE6-3F82-4009-9008-91A760BBC893}" type="slidenum">
              <a:rPr lang="en-US"/>
              <a:pPr fontAlgn="base">
                <a:spcBef>
                  <a:spcPct val="0"/>
                </a:spcBef>
                <a:spcAft>
                  <a:spcPct val="0"/>
                </a:spcAft>
              </a:pPr>
              <a:t>37</a:t>
            </a:fld>
            <a:endParaRPr lang="en-US" dirty="0"/>
          </a:p>
        </p:txBody>
      </p:sp>
    </p:spTree>
    <p:extLst>
      <p:ext uri="{BB962C8B-B14F-4D97-AF65-F5344CB8AC3E}">
        <p14:creationId xmlns:p14="http://schemas.microsoft.com/office/powerpoint/2010/main" val="3891017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Once the desired changes have been made, click OK to close the dialog box and apply the changes. This slide shows the results of the selected changes.</a:t>
            </a:r>
          </a:p>
        </p:txBody>
      </p:sp>
      <p:sp>
        <p:nvSpPr>
          <p:cNvPr id="921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8FD656-D215-4CB9-9A32-22AE8622EB48}" type="slidenum">
              <a:rPr lang="en-US"/>
              <a:pPr fontAlgn="base">
                <a:spcBef>
                  <a:spcPct val="0"/>
                </a:spcBef>
                <a:spcAft>
                  <a:spcPct val="0"/>
                </a:spcAft>
              </a:pPr>
              <a:t>38</a:t>
            </a:fld>
            <a:endParaRPr lang="en-US" dirty="0"/>
          </a:p>
        </p:txBody>
      </p:sp>
    </p:spTree>
    <p:extLst>
      <p:ext uri="{BB962C8B-B14F-4D97-AF65-F5344CB8AC3E}">
        <p14:creationId xmlns:p14="http://schemas.microsoft.com/office/powerpoint/2010/main" val="3699627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Before printing, it is a good idea to preview the printed page(s) and make any necessary adjustments. With the table opened in Datasheet view, click </a:t>
            </a:r>
            <a:r>
              <a:rPr lang="en-US" b="0" dirty="0"/>
              <a:t>Print</a:t>
            </a:r>
            <a:r>
              <a:rPr lang="en-US" dirty="0"/>
              <a:t> on the File tab. As seen in the slide, there are three print options: the </a:t>
            </a:r>
            <a:r>
              <a:rPr lang="en-US" b="1" i="1" dirty="0"/>
              <a:t>Quick Print </a:t>
            </a:r>
            <a:r>
              <a:rPr lang="en-US" dirty="0"/>
              <a:t>option prints the object directly, the </a:t>
            </a:r>
            <a:r>
              <a:rPr lang="en-US" b="1" i="1" dirty="0"/>
              <a:t>Print</a:t>
            </a:r>
            <a:r>
              <a:rPr lang="en-US" dirty="0"/>
              <a:t> option opens the Print dialog box so you can select a different</a:t>
            </a:r>
            <a:r>
              <a:rPr lang="en-US" baseline="0" dirty="0"/>
              <a:t> printer or different print options</a:t>
            </a:r>
            <a:r>
              <a:rPr lang="en-US" dirty="0"/>
              <a:t>, and the </a:t>
            </a:r>
            <a:r>
              <a:rPr lang="en-US" b="1" i="1" dirty="0"/>
              <a:t>Print Preview</a:t>
            </a:r>
            <a:r>
              <a:rPr lang="en-US" dirty="0"/>
              <a:t> option opens a preview</a:t>
            </a:r>
            <a:r>
              <a:rPr lang="en-US" baseline="0" dirty="0"/>
              <a:t> of the table with ribbon commands that you can use to make adjustments to the object you are printing.</a:t>
            </a:r>
            <a:endParaRPr lang="en-US" dirty="0"/>
          </a:p>
          <a:p>
            <a:pPr>
              <a:spcBef>
                <a:spcPct val="0"/>
              </a:spcBef>
            </a:pPr>
            <a:endParaRPr lang="en-US" dirty="0"/>
          </a:p>
          <a:p>
            <a:pPr>
              <a:spcBef>
                <a:spcPct val="0"/>
              </a:spcBef>
            </a:pPr>
            <a:endParaRPr lang="en-US" dirty="0"/>
          </a:p>
        </p:txBody>
      </p:sp>
      <p:sp>
        <p:nvSpPr>
          <p:cNvPr id="942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2A2EAF7-8914-49F8-9013-87A6A94329DC}" type="slidenum">
              <a:rPr lang="en-US"/>
              <a:pPr fontAlgn="base">
                <a:spcBef>
                  <a:spcPct val="0"/>
                </a:spcBef>
                <a:spcAft>
                  <a:spcPct val="0"/>
                </a:spcAft>
              </a:pPr>
              <a:t>39</a:t>
            </a:fld>
            <a:endParaRPr lang="en-US" dirty="0"/>
          </a:p>
        </p:txBody>
      </p:sp>
    </p:spTree>
    <p:extLst>
      <p:ext uri="{BB962C8B-B14F-4D97-AF65-F5344CB8AC3E}">
        <p14:creationId xmlns:p14="http://schemas.microsoft.com/office/powerpoint/2010/main" val="355120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Using the skills in this chapter, you will create an Access table like this.</a:t>
            </a:r>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A90AA1-96A0-4B17-B9AA-9066680650B4}" type="slidenum">
              <a:rPr lang="en-US"/>
              <a:pPr fontAlgn="base">
                <a:spcBef>
                  <a:spcPct val="0"/>
                </a:spcBef>
                <a:spcAft>
                  <a:spcPct val="0"/>
                </a:spcAft>
              </a:pPr>
              <a:t>4</a:t>
            </a:fld>
            <a:endParaRPr lang="en-US" dirty="0"/>
          </a:p>
        </p:txBody>
      </p:sp>
    </p:spTree>
    <p:extLst>
      <p:ext uri="{BB962C8B-B14F-4D97-AF65-F5344CB8AC3E}">
        <p14:creationId xmlns:p14="http://schemas.microsoft.com/office/powerpoint/2010/main" val="2876651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You can use the tools in the Zoom group to zoom in and out and the buttons on the Navigation bar to view other pages. Notice the last column representing the fee field does not appear.</a:t>
            </a:r>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C94789-3F4A-4416-B49E-B70A1A86F932}" type="slidenum">
              <a:rPr lang="en-US"/>
              <a:pPr fontAlgn="base">
                <a:spcBef>
                  <a:spcPct val="0"/>
                </a:spcBef>
                <a:spcAft>
                  <a:spcPct val="0"/>
                </a:spcAft>
              </a:pPr>
              <a:t>40</a:t>
            </a:fld>
            <a:endParaRPr lang="en-US" dirty="0"/>
          </a:p>
        </p:txBody>
      </p:sp>
    </p:spTree>
    <p:extLst>
      <p:ext uri="{BB962C8B-B14F-4D97-AF65-F5344CB8AC3E}">
        <p14:creationId xmlns:p14="http://schemas.microsoft.com/office/powerpoint/2010/main" val="3201809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Changing to the two-page view, we see that the last column will print on a second page. One way to correct this is to change the orientation of the page from Portrait to Landscape. The terms are easy to remember; just think of a painting or photograph and their meanings are obvious.</a:t>
            </a:r>
          </a:p>
        </p:txBody>
      </p:sp>
      <p:sp>
        <p:nvSpPr>
          <p:cNvPr id="983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019013-1CD8-4387-8914-38F862470091}" type="slidenum">
              <a:rPr lang="en-US"/>
              <a:pPr fontAlgn="base">
                <a:spcBef>
                  <a:spcPct val="0"/>
                </a:spcBef>
                <a:spcAft>
                  <a:spcPct val="0"/>
                </a:spcAft>
              </a:pPr>
              <a:t>41</a:t>
            </a:fld>
            <a:endParaRPr lang="en-US" dirty="0"/>
          </a:p>
        </p:txBody>
      </p:sp>
    </p:spTree>
    <p:extLst>
      <p:ext uri="{BB962C8B-B14F-4D97-AF65-F5344CB8AC3E}">
        <p14:creationId xmlns:p14="http://schemas.microsoft.com/office/powerpoint/2010/main" val="1666262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Clicking Landscape and changing back to one-page view, you can see that the entire table will be printed on a single page. If your instructor requires a printed copy, you would click the </a:t>
            </a:r>
            <a:r>
              <a:rPr lang="en-US" b="0" dirty="0"/>
              <a:t>Print</a:t>
            </a:r>
            <a:r>
              <a:rPr lang="en-US" dirty="0"/>
              <a:t> button in the upper left corner of the ribbon.</a:t>
            </a:r>
          </a:p>
        </p:txBody>
      </p:sp>
      <p:sp>
        <p:nvSpPr>
          <p:cNvPr id="1003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00E363-DAAE-4AA2-8659-F720797FD1C4}" type="slidenum">
              <a:rPr lang="en-US"/>
              <a:pPr fontAlgn="base">
                <a:spcBef>
                  <a:spcPct val="0"/>
                </a:spcBef>
                <a:spcAft>
                  <a:spcPct val="0"/>
                </a:spcAft>
              </a:pPr>
              <a:t>42</a:t>
            </a:fld>
            <a:endParaRPr lang="en-US" dirty="0"/>
          </a:p>
        </p:txBody>
      </p:sp>
    </p:spTree>
    <p:extLst>
      <p:ext uri="{BB962C8B-B14F-4D97-AF65-F5344CB8AC3E}">
        <p14:creationId xmlns:p14="http://schemas.microsoft.com/office/powerpoint/2010/main" val="2619516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You will now practice the following additional skills:</a:t>
            </a:r>
          </a:p>
          <a:p>
            <a:pPr marL="628650" lvl="1" indent="-171450">
              <a:spcBef>
                <a:spcPct val="0"/>
              </a:spcBef>
              <a:buFont typeface="Arial" panose="020B0604020202020204" pitchFamily="34" charset="0"/>
              <a:buChar char="•"/>
            </a:pPr>
            <a:r>
              <a:rPr lang="en-US" dirty="0"/>
              <a:t>  Compact and Repair Databases</a:t>
            </a:r>
          </a:p>
          <a:p>
            <a:pPr marL="628650" lvl="1" indent="-171450">
              <a:spcBef>
                <a:spcPct val="0"/>
              </a:spcBef>
              <a:buFont typeface="Arial" panose="020B0604020202020204" pitchFamily="34" charset="0"/>
              <a:buChar char="•"/>
            </a:pPr>
            <a:r>
              <a:rPr lang="en-US" dirty="0"/>
              <a:t>  Work with the Long Text Data Type</a:t>
            </a:r>
          </a:p>
          <a:p>
            <a:pPr marL="628650" lvl="1" indent="-171450">
              <a:spcBef>
                <a:spcPct val="0"/>
              </a:spcBef>
              <a:buFont typeface="Arial" panose="020B0604020202020204" pitchFamily="34" charset="0"/>
              <a:buChar char="•"/>
            </a:pPr>
            <a:r>
              <a:rPr lang="en-US" dirty="0"/>
              <a:t>  Work with the Attachment Data Type</a:t>
            </a:r>
          </a:p>
          <a:p>
            <a:pPr marL="628650" lvl="1" indent="-171450">
              <a:spcBef>
                <a:spcPct val="0"/>
              </a:spcBef>
              <a:buFont typeface="Arial" panose="020B0604020202020204" pitchFamily="34" charset="0"/>
              <a:buChar char="•"/>
            </a:pPr>
            <a:r>
              <a:rPr lang="en-US" dirty="0"/>
              <a:t>  Work with the Hyperlink and Yes/No Data Types</a:t>
            </a:r>
          </a:p>
          <a:p>
            <a:pPr lvl="1">
              <a:spcBef>
                <a:spcPct val="0"/>
              </a:spcBef>
            </a:pPr>
            <a:endParaRPr lang="en-US" dirty="0"/>
          </a:p>
        </p:txBody>
      </p:sp>
      <p:sp>
        <p:nvSpPr>
          <p:cNvPr id="1024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BBC53D-0D0C-4CD7-836D-86FB32CC341D}" type="slidenum">
              <a:rPr lang="en-US"/>
              <a:pPr fontAlgn="base">
                <a:spcBef>
                  <a:spcPct val="0"/>
                </a:spcBef>
                <a:spcAft>
                  <a:spcPct val="0"/>
                </a:spcAft>
              </a:pPr>
              <a:t>43</a:t>
            </a:fld>
            <a:endParaRPr lang="en-US" dirty="0"/>
          </a:p>
        </p:txBody>
      </p:sp>
    </p:spTree>
    <p:extLst>
      <p:ext uri="{BB962C8B-B14F-4D97-AF65-F5344CB8AC3E}">
        <p14:creationId xmlns:p14="http://schemas.microsoft.com/office/powerpoint/2010/main" val="1243063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Compact and Repair Databases process rebuilds database files so data and database objects are stored more efficiently. It also decreases the size of a database file and improves database performance.</a:t>
            </a:r>
          </a:p>
          <a:p>
            <a:pPr>
              <a:spcBef>
                <a:spcPct val="0"/>
              </a:spcBef>
            </a:pPr>
            <a:endParaRPr lang="en-US" dirty="0"/>
          </a:p>
          <a:p>
            <a:pPr>
              <a:spcBef>
                <a:spcPct val="0"/>
              </a:spcBef>
            </a:pPr>
            <a:r>
              <a:rPr lang="en-US" dirty="0"/>
              <a:t>Periodically using the Compact and Repair tool can improve the performance of the databases.</a:t>
            </a:r>
          </a:p>
          <a:p>
            <a:pPr>
              <a:spcBef>
                <a:spcPct val="0"/>
              </a:spcBef>
            </a:pPr>
            <a:endParaRPr lang="en-US" dirty="0"/>
          </a:p>
          <a:p>
            <a:pPr>
              <a:spcBef>
                <a:spcPct val="0"/>
              </a:spcBef>
            </a:pPr>
            <a:r>
              <a:rPr lang="en-US" dirty="0"/>
              <a:t>Open File Explorer, navigate to and place the pointer over the desired database file to display its file size in a ScreenTip.</a:t>
            </a:r>
          </a:p>
        </p:txBody>
      </p:sp>
      <p:sp>
        <p:nvSpPr>
          <p:cNvPr id="1044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DED7F9C-62AD-4EB4-8420-E91D924F69D5}" type="slidenum">
              <a:rPr lang="en-US"/>
              <a:pPr fontAlgn="base">
                <a:spcBef>
                  <a:spcPct val="0"/>
                </a:spcBef>
                <a:spcAft>
                  <a:spcPct val="0"/>
                </a:spcAft>
              </a:pPr>
              <a:t>44</a:t>
            </a:fld>
            <a:endParaRPr lang="en-US" dirty="0"/>
          </a:p>
        </p:txBody>
      </p:sp>
    </p:spTree>
    <p:extLst>
      <p:ext uri="{BB962C8B-B14F-4D97-AF65-F5344CB8AC3E}">
        <p14:creationId xmlns:p14="http://schemas.microsoft.com/office/powerpoint/2010/main" val="2431848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To open the file in Access, double-click the file name. As database objects such as tables, queries, or forms are deleted, the size of the database files does not decrease. To recover any deleted space, click the File tab, and on the Info page, click Compact &amp; Repair Database. Close the database and return to File Explorer to see that the size of the database file decreased.</a:t>
            </a:r>
          </a:p>
        </p:txBody>
      </p:sp>
      <p:sp>
        <p:nvSpPr>
          <p:cNvPr id="1064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91AD0C-4F77-43A7-98C6-6250910E5120}" type="slidenum">
              <a:rPr lang="en-US"/>
              <a:pPr fontAlgn="base">
                <a:spcBef>
                  <a:spcPct val="0"/>
                </a:spcBef>
                <a:spcAft>
                  <a:spcPct val="0"/>
                </a:spcAft>
              </a:pPr>
              <a:t>45</a:t>
            </a:fld>
            <a:endParaRPr lang="en-US" dirty="0"/>
          </a:p>
        </p:txBody>
      </p:sp>
    </p:spTree>
    <p:extLst>
      <p:ext uri="{BB962C8B-B14F-4D97-AF65-F5344CB8AC3E}">
        <p14:creationId xmlns:p14="http://schemas.microsoft.com/office/powerpoint/2010/main" val="248409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Short Text data type can store up to 255 characters per record, but what happens if a record requires more characters? The </a:t>
            </a:r>
            <a:r>
              <a:rPr lang="en-US" b="1" i="1" dirty="0"/>
              <a:t>Long Text data type </a:t>
            </a:r>
            <a:r>
              <a:rPr lang="en-US" dirty="0"/>
              <a:t>can store up to 65,535 characters in each record. The next example shows a database that requires the use of the Long Text data type. The Description field already contains text, and when additional text is added, the insertion point stops moving when the 255 character limit is reached.</a:t>
            </a:r>
          </a:p>
        </p:txBody>
      </p:sp>
      <p:sp>
        <p:nvSpPr>
          <p:cNvPr id="1085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04FB528-3549-46BB-941D-E410F1411B24}" type="slidenum">
              <a:rPr lang="en-US"/>
              <a:pPr fontAlgn="base">
                <a:spcBef>
                  <a:spcPct val="0"/>
                </a:spcBef>
                <a:spcAft>
                  <a:spcPct val="0"/>
                </a:spcAft>
              </a:pPr>
              <a:t>46</a:t>
            </a:fld>
            <a:endParaRPr lang="en-US" dirty="0"/>
          </a:p>
        </p:txBody>
      </p:sp>
    </p:spTree>
    <p:extLst>
      <p:ext uri="{BB962C8B-B14F-4D97-AF65-F5344CB8AC3E}">
        <p14:creationId xmlns:p14="http://schemas.microsoft.com/office/powerpoint/2010/main" val="1255474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remedy is simple; change the field from Short Text to Long Text. Click the Data Type arrow in the Formatting group on the Fields tab, and select Long Text from the menu. With the data type changed, additional text can be added to the Description field. Be careful when going the other way. Changing from Long Text to Short Text will permanently remove all characters beyond the 255 character limit.</a:t>
            </a:r>
          </a:p>
        </p:txBody>
      </p:sp>
      <p:sp>
        <p:nvSpPr>
          <p:cNvPr id="1105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ADDBC39-DA42-488B-AA2D-6AE8F205DEEF}" type="slidenum">
              <a:rPr lang="en-US"/>
              <a:pPr fontAlgn="base">
                <a:spcBef>
                  <a:spcPct val="0"/>
                </a:spcBef>
                <a:spcAft>
                  <a:spcPct val="0"/>
                </a:spcAft>
              </a:pPr>
              <a:t>47</a:t>
            </a:fld>
            <a:endParaRPr lang="en-US" dirty="0"/>
          </a:p>
        </p:txBody>
      </p:sp>
    </p:spTree>
    <p:extLst>
      <p:ext uri="{BB962C8B-B14F-4D97-AF65-F5344CB8AC3E}">
        <p14:creationId xmlns:p14="http://schemas.microsoft.com/office/powerpoint/2010/main" val="2615492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The </a:t>
            </a:r>
            <a:r>
              <a:rPr lang="en-US" b="1" i="1" dirty="0"/>
              <a:t>Attachment data type </a:t>
            </a:r>
            <a:r>
              <a:rPr lang="en-US" b="0" dirty="0"/>
              <a:t>is used to store files such as Word documents or digital photo files. Note:  Attached files can then be opened and viewed in the application in which they were created. Using the example in the text, we will attach image files to the table. This is done by clicking the Click to Add arrow in the last column and selecting Attachment from the menu. A new field is inserted into the table, where the number in the parentheses indicates the number of files currently attached to each record</a:t>
            </a:r>
            <a:r>
              <a:rPr lang="en-US" sz="1200" kern="1200" dirty="0">
                <a:solidFill>
                  <a:schemeClr val="tx1"/>
                </a:solidFill>
                <a:effectLst/>
                <a:latin typeface="+mn-lt"/>
                <a:ea typeface="+mn-ea"/>
                <a:cs typeface="+mn-cs"/>
              </a:rPr>
              <a:t>—</a:t>
            </a:r>
            <a:r>
              <a:rPr lang="en-US" b="0" dirty="0"/>
              <a:t>0 in this case, since no files have been attached.</a:t>
            </a:r>
          </a:p>
        </p:txBody>
      </p:sp>
      <p:sp>
        <p:nvSpPr>
          <p:cNvPr id="1126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B94AB4A-F891-435C-8E3E-3037F0DFA0F1}" type="slidenum">
              <a:rPr lang="en-US"/>
              <a:pPr fontAlgn="base">
                <a:spcBef>
                  <a:spcPct val="0"/>
                </a:spcBef>
                <a:spcAft>
                  <a:spcPct val="0"/>
                </a:spcAft>
              </a:pPr>
              <a:t>48</a:t>
            </a:fld>
            <a:endParaRPr lang="en-US" dirty="0"/>
          </a:p>
        </p:txBody>
      </p:sp>
    </p:spTree>
    <p:extLst>
      <p:ext uri="{BB962C8B-B14F-4D97-AF65-F5344CB8AC3E}">
        <p14:creationId xmlns:p14="http://schemas.microsoft.com/office/powerpoint/2010/main" val="2311490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To attach an image to a record, double-click the Paper Clip icon to open the Attachments dialog box. In the dialog box, click Add; in the Choose File dialog box, navigate to and select the desired image file, as shown here, and then click Open. The Attachments dialog box lists all files currently attached to the Family Fun Canoe Paddle record</a:t>
            </a:r>
            <a:r>
              <a:rPr lang="en-US" b="0" i="1" dirty="0"/>
              <a:t>.</a:t>
            </a:r>
            <a:endParaRPr lang="en-US" b="0" dirty="0"/>
          </a:p>
        </p:txBody>
      </p:sp>
      <p:sp>
        <p:nvSpPr>
          <p:cNvPr id="1146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CBCD9CE-E8B3-4328-A490-D4F3B906F287}" type="slidenum">
              <a:rPr lang="en-US"/>
              <a:pPr fontAlgn="base">
                <a:spcBef>
                  <a:spcPct val="0"/>
                </a:spcBef>
                <a:spcAft>
                  <a:spcPct val="0"/>
                </a:spcAft>
              </a:pPr>
              <a:t>49</a:t>
            </a:fld>
            <a:endParaRPr lang="en-US" dirty="0"/>
          </a:p>
        </p:txBody>
      </p:sp>
    </p:spTree>
    <p:extLst>
      <p:ext uri="{BB962C8B-B14F-4D97-AF65-F5344CB8AC3E}">
        <p14:creationId xmlns:p14="http://schemas.microsoft.com/office/powerpoint/2010/main" val="249946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Microsoft Office Access is an application used to store and organize data, and access and display that data as meaningful information.</a:t>
            </a:r>
          </a:p>
          <a:p>
            <a:pPr>
              <a:spcBef>
                <a:spcPct val="0"/>
              </a:spcBef>
            </a:pPr>
            <a:r>
              <a:rPr lang="en-US" dirty="0"/>
              <a:t>An Access file can contain objects such as tables, forms, queries, and reports. In this first chapter, we will concentrate on working with tables, which are used to store our data.</a:t>
            </a:r>
          </a:p>
          <a:p>
            <a:pPr>
              <a:spcBef>
                <a:spcPct val="0"/>
              </a:spcBef>
            </a:pPr>
            <a:endParaRPr lang="en-US" dirty="0"/>
          </a:p>
          <a:p>
            <a:pPr>
              <a:spcBef>
                <a:spcPct val="0"/>
              </a:spcBef>
            </a:pPr>
            <a:r>
              <a:rPr lang="en-US" dirty="0"/>
              <a:t>When Access is opened, the Start screen displays, giving you several options:</a:t>
            </a:r>
          </a:p>
          <a:p>
            <a:pPr lvl="1">
              <a:spcBef>
                <a:spcPct val="0"/>
              </a:spcBef>
            </a:pPr>
            <a:r>
              <a:rPr lang="en-US" dirty="0"/>
              <a:t>Open a recent database</a:t>
            </a:r>
          </a:p>
          <a:p>
            <a:pPr lvl="1">
              <a:spcBef>
                <a:spcPct val="0"/>
              </a:spcBef>
            </a:pPr>
            <a:r>
              <a:rPr lang="en-US" dirty="0"/>
              <a:t>Create a new blank database</a:t>
            </a:r>
          </a:p>
          <a:p>
            <a:pPr lvl="1">
              <a:spcBef>
                <a:spcPct val="0"/>
              </a:spcBef>
            </a:pPr>
            <a:r>
              <a:rPr lang="en-US" dirty="0"/>
              <a:t>Create a database from a template</a:t>
            </a:r>
          </a:p>
          <a:p>
            <a:pPr lvl="1">
              <a:spcBef>
                <a:spcPct val="0"/>
              </a:spcBef>
            </a:pPr>
            <a:endParaRPr lang="en-US" dirty="0"/>
          </a:p>
          <a:p>
            <a:pPr>
              <a:spcBef>
                <a:spcPct val="0"/>
              </a:spcBef>
            </a:pPr>
            <a:r>
              <a:rPr lang="en-US" dirty="0"/>
              <a:t>Before you create a new database, you assign a name and location for the database file.</a:t>
            </a: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3D3319-0E3B-4119-A59D-EEC84562A163}" type="slidenum">
              <a:rPr lang="en-US"/>
              <a:pPr fontAlgn="base">
                <a:spcBef>
                  <a:spcPct val="0"/>
                </a:spcBef>
                <a:spcAft>
                  <a:spcPct val="0"/>
                </a:spcAft>
              </a:pPr>
              <a:t>5</a:t>
            </a:fld>
            <a:endParaRPr lang="en-US" dirty="0"/>
          </a:p>
        </p:txBody>
      </p:sp>
    </p:spTree>
    <p:extLst>
      <p:ext uri="{BB962C8B-B14F-4D97-AF65-F5344CB8AC3E}">
        <p14:creationId xmlns:p14="http://schemas.microsoft.com/office/powerpoint/2010/main" val="37819098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bwMode="auto">
          <a:noFill/>
          <a:ln>
            <a:solidFill>
              <a:srgbClr val="000000"/>
            </a:solidFill>
            <a:miter lim="800000"/>
            <a:headEnd/>
            <a:tailEnd/>
          </a:ln>
        </p:spPr>
      </p:sp>
      <p:sp>
        <p:nvSpPr>
          <p:cNvPr id="1187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i="0" dirty="0"/>
              <a:t>The </a:t>
            </a:r>
            <a:r>
              <a:rPr lang="en-US" b="1" i="1" dirty="0"/>
              <a:t>Hyperlink data type</a:t>
            </a:r>
            <a:r>
              <a:rPr lang="en-US" i="0" dirty="0"/>
              <a:t> stores links to websites or files located on your computer. In datasheets, forms, and reports, field values display as hyperlinks.</a:t>
            </a:r>
          </a:p>
          <a:p>
            <a:pPr>
              <a:spcBef>
                <a:spcPct val="0"/>
              </a:spcBef>
            </a:pPr>
            <a:r>
              <a:rPr lang="en-US" i="0" dirty="0"/>
              <a:t>The </a:t>
            </a:r>
            <a:r>
              <a:rPr lang="en-US" b="1" i="1" dirty="0"/>
              <a:t>Yes/No data type </a:t>
            </a:r>
            <a:r>
              <a:rPr lang="en-US" i="0" dirty="0"/>
              <a:t>stores variables that can have one of two possible values—for example</a:t>
            </a:r>
            <a:r>
              <a:rPr lang="en-US" dirty="0"/>
              <a:t>, yes or no, or true or false.</a:t>
            </a:r>
          </a:p>
          <a:p>
            <a:pPr>
              <a:spcBef>
                <a:spcPct val="0"/>
              </a:spcBef>
            </a:pPr>
            <a:endParaRPr lang="en-US" dirty="0"/>
          </a:p>
          <a:p>
            <a:pPr>
              <a:spcBef>
                <a:spcPct val="0"/>
              </a:spcBef>
            </a:pPr>
            <a:r>
              <a:rPr lang="en-US" dirty="0"/>
              <a:t>Using the example in the text, we will add a field that contains hyperlinks. This is done by clicking </a:t>
            </a:r>
            <a:r>
              <a:rPr lang="en-US" b="0" dirty="0"/>
              <a:t>the Click to Add arrow </a:t>
            </a:r>
            <a:r>
              <a:rPr lang="en-US" dirty="0"/>
              <a:t>in the last column and selecting Hyperlink from the menu. A new field is inserted into the table, which will be named Web Site.</a:t>
            </a:r>
          </a:p>
          <a:p>
            <a:pPr>
              <a:spcBef>
                <a:spcPct val="0"/>
              </a:spcBef>
            </a:pPr>
            <a:endParaRPr lang="en-US" dirty="0"/>
          </a:p>
        </p:txBody>
      </p:sp>
      <p:sp>
        <p:nvSpPr>
          <p:cNvPr id="1187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B26580B-E762-4402-A13E-54F2558DAA5C}" type="slidenum">
              <a:rPr lang="en-US"/>
              <a:pPr fontAlgn="base">
                <a:spcBef>
                  <a:spcPct val="0"/>
                </a:spcBef>
                <a:spcAft>
                  <a:spcPct val="0"/>
                </a:spcAft>
              </a:pPr>
              <a:t>50</a:t>
            </a:fld>
            <a:endParaRPr lang="en-US" dirty="0"/>
          </a:p>
        </p:txBody>
      </p:sp>
    </p:spTree>
    <p:extLst>
      <p:ext uri="{BB962C8B-B14F-4D97-AF65-F5344CB8AC3E}">
        <p14:creationId xmlns:p14="http://schemas.microsoft.com/office/powerpoint/2010/main" val="1730016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As you have already learned, click the record in which the data will be entered, and type the link. As you can see, the link is active, and clicking it will open the website in your browser.</a:t>
            </a:r>
          </a:p>
        </p:txBody>
      </p:sp>
      <p:sp>
        <p:nvSpPr>
          <p:cNvPr id="1208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1DF17C-6C1D-4686-8C41-FAA060A870C7}" type="slidenum">
              <a:rPr lang="en-US"/>
              <a:pPr fontAlgn="base">
                <a:spcBef>
                  <a:spcPct val="0"/>
                </a:spcBef>
                <a:spcAft>
                  <a:spcPct val="0"/>
                </a:spcAft>
              </a:pPr>
              <a:t>51</a:t>
            </a:fld>
            <a:endParaRPr lang="en-US" dirty="0"/>
          </a:p>
        </p:txBody>
      </p:sp>
    </p:spTree>
    <p:extLst>
      <p:ext uri="{BB962C8B-B14F-4D97-AF65-F5344CB8AC3E}">
        <p14:creationId xmlns:p14="http://schemas.microsoft.com/office/powerpoint/2010/main" val="29418632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p:cNvSpPr>
          <p:nvPr>
            <p:ph type="sldImg"/>
          </p:nvPr>
        </p:nvSpPr>
        <p:spPr bwMode="auto">
          <a:noFill/>
          <a:ln>
            <a:solidFill>
              <a:srgbClr val="000000"/>
            </a:solidFill>
            <a:miter lim="800000"/>
            <a:headEnd/>
            <a:tailEnd/>
          </a:ln>
        </p:spPr>
      </p:sp>
      <p:sp>
        <p:nvSpPr>
          <p:cNvPr id="1249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Access is an application used to store, organize, and display data as meaningful information.</a:t>
            </a:r>
          </a:p>
          <a:p>
            <a:pPr>
              <a:spcBef>
                <a:spcPct val="0"/>
              </a:spcBef>
            </a:pPr>
            <a:endParaRPr lang="en-US" dirty="0"/>
          </a:p>
          <a:p>
            <a:pPr>
              <a:spcBef>
                <a:spcPct val="0"/>
              </a:spcBef>
            </a:pPr>
            <a:r>
              <a:rPr lang="en-US" dirty="0"/>
              <a:t>When creating a database, first determine the purpose of the database, then plan how to organize the data into tables.</a:t>
            </a:r>
          </a:p>
          <a:p>
            <a:pPr>
              <a:spcBef>
                <a:spcPct val="0"/>
              </a:spcBef>
            </a:pPr>
            <a:endParaRPr lang="en-US" dirty="0"/>
          </a:p>
          <a:p>
            <a:pPr>
              <a:spcBef>
                <a:spcPct val="0"/>
              </a:spcBef>
            </a:pPr>
            <a:r>
              <a:rPr lang="en-US" dirty="0"/>
              <a:t>When a table is created, properties are assigned that match the intended data that will be entered into the database table.</a:t>
            </a:r>
          </a:p>
          <a:p>
            <a:pPr>
              <a:spcBef>
                <a:spcPct val="0"/>
              </a:spcBef>
            </a:pPr>
            <a:endParaRPr lang="en-US" dirty="0"/>
          </a:p>
          <a:p>
            <a:pPr>
              <a:spcBef>
                <a:spcPct val="0"/>
              </a:spcBef>
            </a:pPr>
            <a:r>
              <a:rPr lang="en-US" dirty="0"/>
              <a:t>After creating tables, relationships between them are established and the data is entered.</a:t>
            </a:r>
          </a:p>
          <a:p>
            <a:pPr>
              <a:spcBef>
                <a:spcPct val="0"/>
              </a:spcBef>
            </a:pPr>
            <a:endParaRPr lang="en-US" dirty="0"/>
          </a:p>
        </p:txBody>
      </p:sp>
      <p:sp>
        <p:nvSpPr>
          <p:cNvPr id="1249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804E9D-1B76-4B8F-A885-2C45268350A0}" type="slidenum">
              <a:rPr lang="en-US"/>
              <a:pPr fontAlgn="base">
                <a:spcBef>
                  <a:spcPct val="0"/>
                </a:spcBef>
                <a:spcAft>
                  <a:spcPct val="0"/>
                </a:spcAft>
              </a:pPr>
              <a:t>52</a:t>
            </a:fld>
            <a:endParaRPr lang="en-US" dirty="0"/>
          </a:p>
        </p:txBody>
      </p:sp>
    </p:spTree>
    <p:extLst>
      <p:ext uri="{BB962C8B-B14F-4D97-AF65-F5344CB8AC3E}">
        <p14:creationId xmlns:p14="http://schemas.microsoft.com/office/powerpoint/2010/main" val="33053352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bwMode="auto">
          <a:noFill/>
          <a:ln>
            <a:solidFill>
              <a:srgbClr val="000000"/>
            </a:solidFill>
            <a:miter lim="800000"/>
            <a:headEnd/>
            <a:tailEnd/>
          </a:ln>
        </p:spPr>
      </p:sp>
      <p:sp>
        <p:nvSpPr>
          <p:cNvPr id="1290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As you complete this introduction to Access, be sure you ask questions. You want to understand the concepts so that you can continue to build on them in future chapters.</a:t>
            </a:r>
          </a:p>
        </p:txBody>
      </p:sp>
      <p:sp>
        <p:nvSpPr>
          <p:cNvPr id="1290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2E9ED9-BFDC-4C4E-B3AE-9CC639ADDA13}" type="slidenum">
              <a:rPr lang="en-US"/>
              <a:pPr fontAlgn="base">
                <a:spcBef>
                  <a:spcPct val="0"/>
                </a:spcBef>
                <a:spcAft>
                  <a:spcPct val="0"/>
                </a:spcAft>
              </a:pPr>
              <a:t>53</a:t>
            </a:fld>
            <a:endParaRPr lang="en-US" dirty="0"/>
          </a:p>
        </p:txBody>
      </p:sp>
    </p:spTree>
    <p:extLst>
      <p:ext uri="{BB962C8B-B14F-4D97-AF65-F5344CB8AC3E}">
        <p14:creationId xmlns:p14="http://schemas.microsoft.com/office/powerpoint/2010/main" val="3112281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bwMode="auto">
          <a:noFill/>
          <a:ln>
            <a:solidFill>
              <a:srgbClr val="000000"/>
            </a:solidFill>
            <a:miter lim="800000"/>
            <a:headEnd/>
            <a:tailEnd/>
          </a:ln>
        </p:spPr>
      </p:sp>
      <p:sp>
        <p:nvSpPr>
          <p:cNvPr id="1310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 </a:t>
            </a:r>
          </a:p>
        </p:txBody>
      </p:sp>
      <p:sp>
        <p:nvSpPr>
          <p:cNvPr id="1310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1E7C60A-2971-4549-AD1C-BDE7D8F8C4CD}" type="slidenum">
              <a:rPr lang="en-US"/>
              <a:pPr fontAlgn="base">
                <a:spcBef>
                  <a:spcPct val="0"/>
                </a:spcBef>
                <a:spcAft>
                  <a:spcPct val="0"/>
                </a:spcAft>
              </a:pPr>
              <a:t>54</a:t>
            </a:fld>
            <a:endParaRPr lang="en-US" dirty="0"/>
          </a:p>
        </p:txBody>
      </p:sp>
    </p:spTree>
    <p:extLst>
      <p:ext uri="{BB962C8B-B14F-4D97-AF65-F5344CB8AC3E}">
        <p14:creationId xmlns:p14="http://schemas.microsoft.com/office/powerpoint/2010/main" val="155346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The Browse button is used to open the File New Database dialog box, and you use the File New Database dialog box to navigate to the location where you will be saving your work for this chapter.</a:t>
            </a:r>
          </a:p>
          <a:p>
            <a:pPr>
              <a:spcBef>
                <a:spcPct val="0"/>
              </a:spcBef>
            </a:pPr>
            <a:endParaRPr lang="en-US" b="0" dirty="0"/>
          </a:p>
          <a:p>
            <a:pPr>
              <a:spcBef>
                <a:spcPct val="0"/>
              </a:spcBef>
            </a:pPr>
            <a:r>
              <a:rPr lang="en-US" b="0" dirty="0"/>
              <a:t>For new files, you click New folder, and then type the folder name. Pressing Enter two times creates and opens the new folder. </a:t>
            </a:r>
          </a:p>
        </p:txBody>
      </p:sp>
      <p:sp>
        <p:nvSpPr>
          <p:cNvPr id="266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3D69718-7B17-471C-B914-F846276D45C5}" type="slidenum">
              <a:rPr lang="en-US"/>
              <a:pPr fontAlgn="base">
                <a:spcBef>
                  <a:spcPct val="0"/>
                </a:spcBef>
                <a:spcAft>
                  <a:spcPct val="0"/>
                </a:spcAft>
              </a:pPr>
              <a:t>6</a:t>
            </a:fld>
            <a:endParaRPr lang="en-US" dirty="0"/>
          </a:p>
        </p:txBody>
      </p:sp>
    </p:spTree>
    <p:extLst>
      <p:ext uri="{BB962C8B-B14F-4D97-AF65-F5344CB8AC3E}">
        <p14:creationId xmlns:p14="http://schemas.microsoft.com/office/powerpoint/2010/main" val="3438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To accept the changes, click OK and close the File New Database dialog box, and then click the Create button to open a new database.</a:t>
            </a:r>
          </a:p>
        </p:txBody>
      </p:sp>
      <p:sp>
        <p:nvSpPr>
          <p:cNvPr id="286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4AE0F7E-D92A-4453-B122-8C9B484040DC}" type="slidenum">
              <a:rPr lang="en-US"/>
              <a:pPr fontAlgn="base">
                <a:spcBef>
                  <a:spcPct val="0"/>
                </a:spcBef>
                <a:spcAft>
                  <a:spcPct val="0"/>
                </a:spcAft>
              </a:pPr>
              <a:t>7</a:t>
            </a:fld>
            <a:endParaRPr lang="en-US" dirty="0"/>
          </a:p>
        </p:txBody>
      </p:sp>
    </p:spTree>
    <p:extLst>
      <p:ext uri="{BB962C8B-B14F-4D97-AF65-F5344CB8AC3E}">
        <p14:creationId xmlns:p14="http://schemas.microsoft.com/office/powerpoint/2010/main" val="422555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When a blank database is created, a new table is automatically started. The name Table1 is temporarily assigned to the table, and the first column—ID—is the name of a </a:t>
            </a:r>
            <a:r>
              <a:rPr lang="en-US" b="0" i="0" dirty="0"/>
              <a:t>field</a:t>
            </a:r>
            <a:r>
              <a:rPr lang="en-US" b="0" dirty="0"/>
              <a:t>. </a:t>
            </a:r>
          </a:p>
          <a:p>
            <a:pPr>
              <a:spcBef>
                <a:spcPct val="0"/>
              </a:spcBef>
            </a:pPr>
            <a:endParaRPr lang="en-US" b="0" dirty="0"/>
          </a:p>
          <a:p>
            <a:pPr>
              <a:spcBef>
                <a:spcPct val="0"/>
              </a:spcBef>
            </a:pPr>
            <a:r>
              <a:rPr lang="en-US" b="0" dirty="0"/>
              <a:t>Database </a:t>
            </a:r>
            <a:r>
              <a:rPr lang="en-US" b="1" i="1" dirty="0"/>
              <a:t>tables</a:t>
            </a:r>
            <a:r>
              <a:rPr lang="en-US" b="0" dirty="0"/>
              <a:t> store the data in rows and columns and are presented in </a:t>
            </a:r>
            <a:r>
              <a:rPr lang="en-US" b="1" i="1" dirty="0"/>
              <a:t>datasheets</a:t>
            </a:r>
            <a:r>
              <a:rPr lang="en-US" b="0" dirty="0"/>
              <a:t>. In a datasheet, each row is a </a:t>
            </a:r>
            <a:r>
              <a:rPr lang="en-US" b="1" i="1" dirty="0"/>
              <a:t>record</a:t>
            </a:r>
            <a:r>
              <a:rPr lang="en-US" b="0" i="0" dirty="0"/>
              <a:t>—a</a:t>
            </a:r>
            <a:r>
              <a:rPr lang="en-US" b="0" dirty="0"/>
              <a:t> collection of related data such as the contact information for a person. Each column is a </a:t>
            </a:r>
            <a:r>
              <a:rPr lang="en-US" b="1" i="1" dirty="0"/>
              <a:t>field</a:t>
            </a:r>
            <a:r>
              <a:rPr lang="en-US" b="0" dirty="0"/>
              <a:t> that each record will store, such as an address or postal code.</a:t>
            </a:r>
          </a:p>
          <a:p>
            <a:pPr>
              <a:spcBef>
                <a:spcPct val="0"/>
              </a:spcBef>
            </a:pPr>
            <a:endParaRPr lang="en-US" b="0" dirty="0"/>
          </a:p>
          <a:p>
            <a:pPr>
              <a:spcBef>
                <a:spcPct val="0"/>
              </a:spcBef>
            </a:pPr>
            <a:r>
              <a:rPr lang="en-US" b="0" dirty="0"/>
              <a:t>Table1 is displayed in </a:t>
            </a:r>
            <a:r>
              <a:rPr lang="en-US" b="1" i="1" dirty="0"/>
              <a:t>Datasheet view</a:t>
            </a:r>
            <a:r>
              <a:rPr lang="en-US" b="0" dirty="0"/>
              <a:t>—a view that features the data but also has contextual tabs on the Ribbon, which allow changes to the table’s design. In Datasheet view, the last row of the table is the </a:t>
            </a:r>
            <a:r>
              <a:rPr lang="en-US" b="1" i="1" dirty="0"/>
              <a:t>append row</a:t>
            </a:r>
            <a:r>
              <a:rPr lang="en-US" b="0" dirty="0"/>
              <a:t>—the row where a new record is entered.</a:t>
            </a:r>
          </a:p>
        </p:txBody>
      </p:sp>
      <p:sp>
        <p:nvSpPr>
          <p:cNvPr id="307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4A71BBF-B144-4028-AAC7-66D4AC12CA93}" type="slidenum">
              <a:rPr lang="en-US"/>
              <a:pPr fontAlgn="base">
                <a:spcBef>
                  <a:spcPct val="0"/>
                </a:spcBef>
                <a:spcAft>
                  <a:spcPct val="0"/>
                </a:spcAft>
              </a:pPr>
              <a:t>8</a:t>
            </a:fld>
            <a:endParaRPr lang="en-US" dirty="0"/>
          </a:p>
        </p:txBody>
      </p:sp>
    </p:spTree>
    <p:extLst>
      <p:ext uri="{BB962C8B-B14F-4D97-AF65-F5344CB8AC3E}">
        <p14:creationId xmlns:p14="http://schemas.microsoft.com/office/powerpoint/2010/main" val="2943920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When designing a table, you add field names and properties. </a:t>
            </a:r>
            <a:r>
              <a:rPr lang="en-US" b="1" i="1" dirty="0"/>
              <a:t>Data Type </a:t>
            </a:r>
            <a:r>
              <a:rPr lang="en-US" b="0" dirty="0"/>
              <a:t>is a field property that specifies the type of information that a field will hold, for example—text, number, or date.</a:t>
            </a:r>
          </a:p>
          <a:p>
            <a:pPr>
              <a:spcBef>
                <a:spcPct val="0"/>
              </a:spcBef>
            </a:pPr>
            <a:endParaRPr lang="en-US" b="0" dirty="0"/>
          </a:p>
          <a:p>
            <a:pPr>
              <a:spcBef>
                <a:spcPct val="0"/>
              </a:spcBef>
            </a:pPr>
            <a:r>
              <a:rPr lang="en-US" b="0" dirty="0"/>
              <a:t>The Enter Field Properties dialog box is used to enter field information. In Table1, you would click the ID column header. On the Fields tab, in the Properties group, click Name &amp; Caption, replace the Name box value with a field name, and in the Caption box, type a caption. The captions you enter determine what is displayed in datasheet, form, and reports.</a:t>
            </a:r>
          </a:p>
          <a:p>
            <a:pPr>
              <a:spcBef>
                <a:spcPct val="0"/>
              </a:spcBef>
            </a:pPr>
            <a:endParaRPr lang="en-US" b="0" dirty="0"/>
          </a:p>
          <a:p>
            <a:pPr>
              <a:spcBef>
                <a:spcPct val="0"/>
              </a:spcBef>
            </a:pPr>
            <a:endParaRPr lang="en-US" b="0" dirty="0"/>
          </a:p>
        </p:txBody>
      </p:sp>
      <p:sp>
        <p:nvSpPr>
          <p:cNvPr id="32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34CE8B3-B8E6-490E-98B6-6DEA7E427DE8}" type="slidenum">
              <a:rPr lang="en-US"/>
              <a:pPr fontAlgn="base">
                <a:spcBef>
                  <a:spcPct val="0"/>
                </a:spcBef>
                <a:spcAft>
                  <a:spcPct val="0"/>
                </a:spcAft>
              </a:pPr>
              <a:t>9</a:t>
            </a:fld>
            <a:endParaRPr lang="en-US" dirty="0"/>
          </a:p>
        </p:txBody>
      </p:sp>
    </p:spTree>
    <p:extLst>
      <p:ext uri="{BB962C8B-B14F-4D97-AF65-F5344CB8AC3E}">
        <p14:creationId xmlns:p14="http://schemas.microsoft.com/office/powerpoint/2010/main" val="3103784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3461A81E-C8A0-463C-83A0-2D53AF9B786A}"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5030E567-457C-4E9E-BD84-6B4825309844}"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BDBEA92-57CC-4E01-80E2-DF26E78F2FA1}"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42F38C9-EDBC-4464-8E8C-799836A545D4}" type="slidenum">
              <a:rPr lang="en-US"/>
              <a:pPr>
                <a:defRPr/>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2863A2E-9141-4BF0-887E-06E50227DDE8}" type="datetimeFigureOut">
              <a:rPr lang="en-US"/>
              <a:pPr>
                <a:defRPr/>
              </a:pPr>
              <a:t>3/4/2016</a:t>
            </a:fld>
            <a:endParaRPr lang="en-US" dirty="0"/>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F7E1EEE2-C7F9-46B6-B1AB-CA443165BA04}" type="slidenum">
              <a:rPr lang="en-US"/>
              <a:pPr>
                <a:defRPr/>
              </a:pPr>
              <a:t>‹#›</a:t>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87C6E13-EAE0-49F2-9CEB-C5A8201231D3}" type="datetimeFigureOut">
              <a:rPr lang="en-US"/>
              <a:pPr>
                <a:defRPr/>
              </a:pPr>
              <a:t>3/4/2016</a:t>
            </a:fld>
            <a:endParaRPr lang="en-US" dirty="0"/>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559259F-8D4A-4EDA-8353-77CFA557FE4A}"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FE49E41-130A-4784-88C1-4EC27BFEA9D4}"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20F3075-9A4B-44FD-AF03-2AFFDE29AEB3}" type="slidenum">
              <a:rPr lang="en-US"/>
              <a:pPr>
                <a:defRPr/>
              </a:pPr>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AD6ED684-950C-4AB9-89CB-B346F8806CE9}" type="datetimeFigureOut">
              <a:rPr lang="en-US"/>
              <a:pPr>
                <a:defRPr/>
              </a:pPr>
              <a:t>3/4/2016</a:t>
            </a:fld>
            <a:endParaRPr lang="en-US" dirty="0"/>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30653B9B-9302-4353-A6AF-54A3A56DD88B}"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0055858-6A29-4616-AF7B-43FD2B903328}" type="datetimeFigureOut">
              <a:rPr lang="en-US"/>
              <a:pPr>
                <a:defRPr/>
              </a:pPr>
              <a:t>3/4/2016</a:t>
            </a:fld>
            <a:endParaRPr lang="en-US" dirty="0"/>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2EA9115-C2C5-4EDC-81D0-315B1DC236D8}" type="slidenum">
              <a:rPr lang="en-US"/>
              <a:pPr>
                <a:defRPr/>
              </a:pPr>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DE27C88A-5473-4813-96E8-909A717B625F}" type="datetimeFigureOut">
              <a:rPr lang="en-US"/>
              <a:pPr>
                <a:defRPr/>
              </a:pPr>
              <a:t>3/4/2016</a:t>
            </a:fld>
            <a:endParaRPr lang="en-US" dirty="0"/>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4"/>
          <p:cNvSpPr>
            <a:spLocks noGrp="1"/>
          </p:cNvSpPr>
          <p:nvPr>
            <p:ph type="sldNum" sz="quarter" idx="12"/>
          </p:nvPr>
        </p:nvSpPr>
        <p:spPr/>
        <p:txBody>
          <a:bodyPr/>
          <a:lstStyle>
            <a:lvl1pPr>
              <a:defRPr/>
            </a:lvl1pPr>
          </a:lstStyle>
          <a:p>
            <a:pPr>
              <a:defRPr/>
            </a:pPr>
            <a:fld id="{21886575-250C-489A-B517-8F7E013F1CAC}"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8F2E4BE-CFB1-441B-A329-61D1D0520485}" type="datetimeFigureOut">
              <a:rPr lang="en-US"/>
              <a:pPr>
                <a:defRPr/>
              </a:pPr>
              <a:t>3/4/2016</a:t>
            </a:fld>
            <a:endParaRPr lang="en-US" dirty="0"/>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EEF8E662-FF67-48A7-87C8-3C7C3BEEB0F9}"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F1434B8-2E38-4CA5-B47D-FAC31514AFD7}"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691942B-17CE-4C07-9D6D-C449F047F02C}" type="slidenum">
              <a:rPr lang="en-US"/>
              <a:pPr>
                <a:defRPr/>
              </a:pPr>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CB5206-2CF5-4F99-A794-385D3A475670}"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C3C59D5-C8B9-4D62-A1B5-5A6BAA608231}" type="slidenum">
              <a:rPr lang="en-US"/>
              <a:pPr>
                <a:defRPr/>
              </a:pPr>
              <a:t>‹#›</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A6E97D3A-5554-4339-90C8-2DDCE4E08BBB}" type="datetimeFigureOut">
              <a:rPr lang="en-US"/>
              <a:pPr>
                <a:defRPr/>
              </a:pPr>
              <a:t>3/4/2016</a:t>
            </a:fld>
            <a:endParaRPr lang="en-US" dirty="0"/>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dirty="0" smtClean="0">
                <a:solidFill>
                  <a:schemeClr val="tx1"/>
                </a:solidFill>
                <a:latin typeface="+mn-lt"/>
                <a:cs typeface="Arial" pitchFamily="34" charset="0"/>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D973E8E1-5FED-4761-9BDC-543CA1439631}"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67" r:id="rId5"/>
    <p:sldLayoutId id="2147483672" r:id="rId6"/>
    <p:sldLayoutId id="2147483666" r:id="rId7"/>
    <p:sldLayoutId id="2147483665" r:id="rId8"/>
    <p:sldLayoutId id="2147483664" r:id="rId9"/>
    <p:sldLayoutId id="2147483673" r:id="rId10"/>
    <p:sldLayoutId id="2147483674" r:id="rId11"/>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fontAlgn="base">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0"/>
            <a:ext cx="8382000" cy="1066800"/>
          </a:xfrm>
        </p:spPr>
        <p:txBody>
          <a:bodyPr rtlCol="0">
            <a:normAutofit fontScale="90000"/>
          </a:bodyPr>
          <a:lstStyle/>
          <a:p>
            <a:pPr fontAlgn="auto">
              <a:spcAft>
                <a:spcPts val="0"/>
              </a:spcAft>
              <a:defRPr/>
            </a:pPr>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a:t>
            </a:r>
          </a:p>
          <a:p>
            <a:pPr>
              <a:defRPr/>
            </a:pPr>
            <a:endParaRPr lang="en-US" dirty="0"/>
          </a:p>
        </p:txBody>
      </p:sp>
      <p:sp>
        <p:nvSpPr>
          <p:cNvPr id="6" name="TextBox 5"/>
          <p:cNvSpPr txBox="1"/>
          <p:nvPr/>
        </p:nvSpPr>
        <p:spPr>
          <a:xfrm>
            <a:off x="4191000" y="2133600"/>
            <a:ext cx="4648200" cy="3570208"/>
          </a:xfrm>
          <a:prstGeom prst="rect">
            <a:avLst/>
          </a:prstGeom>
          <a:noFill/>
        </p:spPr>
        <p:txBody>
          <a:bodyPr>
            <a:spAutoFit/>
          </a:bodyPr>
          <a:lstStyle/>
          <a:p>
            <a:pPr fontAlgn="auto">
              <a:spcBef>
                <a:spcPts val="0"/>
              </a:spcBef>
              <a:spcAft>
                <a:spcPts val="0"/>
              </a:spcAft>
              <a:defRPr/>
            </a:pPr>
            <a:r>
              <a:rPr lang="en-US" sz="2400" b="1" dirty="0">
                <a:latin typeface="+mj-lt"/>
                <a:cs typeface="Arial" pitchFamily="34" charset="0"/>
              </a:rPr>
              <a:t>by </a:t>
            </a:r>
            <a:r>
              <a:rPr lang="en-US" sz="2400" b="1" dirty="0">
                <a:latin typeface="+mj-lt"/>
              </a:rPr>
              <a:t>Margo Chaney Adkins, Catherine Hain, Lisa Hawkins, and Stephanie Murre Wolf</a:t>
            </a:r>
          </a:p>
          <a:p>
            <a:pPr fontAlgn="auto">
              <a:spcBef>
                <a:spcPts val="0"/>
              </a:spcBef>
              <a:spcAft>
                <a:spcPts val="0"/>
              </a:spcAft>
              <a:defRPr/>
            </a:pPr>
            <a:endParaRPr lang="en-US" sz="2800" b="1" dirty="0">
              <a:latin typeface="+mj-lt"/>
              <a:cs typeface="Arial" pitchFamily="34" charset="0"/>
            </a:endParaRPr>
          </a:p>
          <a:p>
            <a:pPr fontAlgn="auto">
              <a:spcBef>
                <a:spcPts val="0"/>
              </a:spcBef>
              <a:spcAft>
                <a:spcPts val="0"/>
              </a:spcAft>
              <a:defRPr/>
            </a:pPr>
            <a:endParaRPr lang="en-US" b="1" dirty="0">
              <a:latin typeface="Arial" pitchFamily="34" charset="0"/>
              <a:cs typeface="Arial" pitchFamily="34" charset="0"/>
            </a:endParaRPr>
          </a:p>
          <a:p>
            <a:pPr fontAlgn="auto">
              <a:spcBef>
                <a:spcPts val="0"/>
              </a:spcBef>
              <a:spcAft>
                <a:spcPts val="0"/>
              </a:spcAft>
              <a:defRPr/>
            </a:pPr>
            <a:r>
              <a:rPr lang="en-US" sz="3600" b="1" dirty="0">
                <a:latin typeface="Garamond" pitchFamily="18" charset="0"/>
                <a:cs typeface="Arial" pitchFamily="34" charset="0"/>
              </a:rPr>
              <a:t>Access Chapter 1</a:t>
            </a:r>
          </a:p>
          <a:p>
            <a:pPr fontAlgn="auto">
              <a:spcBef>
                <a:spcPts val="0"/>
              </a:spcBef>
              <a:spcAft>
                <a:spcPts val="0"/>
              </a:spcAft>
              <a:defRPr/>
            </a:pPr>
            <a:r>
              <a:rPr lang="en-US" sz="3600" b="1" dirty="0">
                <a:latin typeface="Garamond" pitchFamily="18" charset="0"/>
                <a:cs typeface="Arial" pitchFamily="34" charset="0"/>
              </a:rPr>
              <a:t>Create Database Tables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96" y="2209800"/>
            <a:ext cx="3955656" cy="3200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609600"/>
            <a:ext cx="7874000" cy="990600"/>
          </a:xfrm>
        </p:spPr>
        <p:txBody>
          <a:bodyPr rtlCol="0">
            <a:normAutofit fontScale="90000"/>
          </a:bodyPr>
          <a:lstStyle/>
          <a:p>
            <a:pPr fontAlgn="auto">
              <a:lnSpc>
                <a:spcPts val="3600"/>
              </a:lnSpc>
              <a:spcAft>
                <a:spcPts val="0"/>
              </a:spcAft>
              <a:defRPr/>
            </a:pPr>
            <a:r>
              <a:rPr lang="en-US" dirty="0"/>
              <a:t>Skill 2: Create Tables in</a:t>
            </a:r>
            <a:br>
              <a:rPr lang="en-US" dirty="0"/>
            </a:br>
            <a:r>
              <a:rPr lang="en-US" dirty="0"/>
              <a:t>Datasheet View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9D4772F-51CA-41D6-916B-E79D1E892954}" type="slidenum">
              <a:rPr lang="en-US"/>
              <a:pPr>
                <a:defRPr/>
              </a:pPr>
              <a:t>10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34" y="1752600"/>
            <a:ext cx="7550331" cy="40233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609600"/>
            <a:ext cx="7874000" cy="990600"/>
          </a:xfrm>
        </p:spPr>
        <p:txBody>
          <a:bodyPr rtlCol="0">
            <a:normAutofit fontScale="90000"/>
          </a:bodyPr>
          <a:lstStyle/>
          <a:p>
            <a:pPr fontAlgn="auto">
              <a:lnSpc>
                <a:spcPts val="3600"/>
              </a:lnSpc>
              <a:spcAft>
                <a:spcPts val="0"/>
              </a:spcAft>
              <a:defRPr/>
            </a:pPr>
            <a:r>
              <a:rPr lang="en-US" dirty="0"/>
              <a:t>Skill 2: Create Tables in</a:t>
            </a:r>
            <a:br>
              <a:rPr lang="en-US" dirty="0"/>
            </a:br>
            <a:r>
              <a:rPr lang="en-US" dirty="0"/>
              <a:t>Datasheet View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B5406C8-9C09-4FCE-B688-BA7710602ECA}" type="slidenum">
              <a:rPr lang="en-US"/>
              <a:pPr>
                <a:defRPr/>
              </a:pPr>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73" y="1609725"/>
            <a:ext cx="7552854" cy="40233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609600"/>
            <a:ext cx="7874000" cy="990600"/>
          </a:xfrm>
        </p:spPr>
        <p:txBody>
          <a:bodyPr rtlCol="0">
            <a:normAutofit fontScale="90000"/>
          </a:bodyPr>
          <a:lstStyle/>
          <a:p>
            <a:pPr fontAlgn="auto">
              <a:lnSpc>
                <a:spcPts val="3600"/>
              </a:lnSpc>
              <a:spcAft>
                <a:spcPts val="0"/>
              </a:spcAft>
              <a:defRPr/>
            </a:pPr>
            <a:r>
              <a:rPr lang="en-US" dirty="0"/>
              <a:t>Skill 2: Create Tables in</a:t>
            </a:r>
            <a:br>
              <a:rPr lang="en-US" dirty="0"/>
            </a:br>
            <a:r>
              <a:rPr lang="en-US" dirty="0"/>
              <a:t>Datasheet View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6D01A19-5741-4540-BE11-6ADEDB84FB80}" type="slidenum">
              <a:rPr lang="en-US"/>
              <a:pPr>
                <a:defRPr/>
              </a:pPr>
              <a:t>12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73" y="1752600"/>
            <a:ext cx="7552854" cy="4023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09600" y="609600"/>
            <a:ext cx="7924800" cy="1066800"/>
          </a:xfrm>
        </p:spPr>
        <p:txBody>
          <a:bodyPr/>
          <a:lstStyle/>
          <a:p>
            <a:pPr>
              <a:lnSpc>
                <a:spcPts val="3600"/>
              </a:lnSpc>
            </a:pPr>
            <a:r>
              <a:rPr lang="en-US" dirty="0"/>
              <a:t>Skill 3: Enter Data into</a:t>
            </a:r>
            <a:br>
              <a:rPr lang="en-US" dirty="0"/>
            </a:br>
            <a:r>
              <a:rPr lang="en-US" dirty="0"/>
              <a:t>Datasheets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5E3FE55-B7CD-4C76-AD01-503888D6312C}" type="slidenum">
              <a:rPr lang="en-US"/>
              <a:pPr>
                <a:defRPr/>
              </a:pPr>
              <a:t>13</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609600" y="609600"/>
            <a:ext cx="7924800" cy="1066800"/>
          </a:xfrm>
        </p:spPr>
        <p:txBody>
          <a:bodyPr/>
          <a:lstStyle/>
          <a:p>
            <a:pPr>
              <a:lnSpc>
                <a:spcPts val="3600"/>
              </a:lnSpc>
            </a:pPr>
            <a:r>
              <a:rPr lang="en-US" dirty="0"/>
              <a:t>Skill 3: Enter Data into</a:t>
            </a:r>
            <a:br>
              <a:rPr lang="en-US" dirty="0"/>
            </a:br>
            <a:r>
              <a:rPr lang="en-US" dirty="0"/>
              <a:t>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E8855E9-03F4-4365-879B-53C0DA4017FA}" type="slidenum">
              <a:rPr lang="en-US"/>
              <a:pPr>
                <a:defRPr/>
              </a:pPr>
              <a:t>14</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280" y="1828800"/>
            <a:ext cx="7559439" cy="40233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609600" y="609600"/>
            <a:ext cx="7924800" cy="1066800"/>
          </a:xfrm>
        </p:spPr>
        <p:txBody>
          <a:bodyPr/>
          <a:lstStyle/>
          <a:p>
            <a:pPr>
              <a:lnSpc>
                <a:spcPts val="3600"/>
              </a:lnSpc>
            </a:pPr>
            <a:r>
              <a:rPr lang="en-US" dirty="0"/>
              <a:t>Skill 3: Enter Data into</a:t>
            </a:r>
            <a:br>
              <a:rPr lang="en-US" dirty="0"/>
            </a:br>
            <a:r>
              <a:rPr lang="en-US" dirty="0"/>
              <a:t>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F910B57-F073-48A3-A453-1AF1DC572819}" type="slidenum">
              <a:rPr lang="en-US"/>
              <a:pPr>
                <a:defRPr/>
              </a:pPr>
              <a:t>15</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Skill 4: Create Tables in Design View</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417638"/>
            <a:ext cx="7552854" cy="4023360"/>
          </a:xfrm>
        </p:spPr>
      </p:pic>
      <p:sp>
        <p:nvSpPr>
          <p:cNvPr id="5" name="Slide Number Placeholder 4"/>
          <p:cNvSpPr>
            <a:spLocks noGrp="1"/>
          </p:cNvSpPr>
          <p:nvPr>
            <p:ph type="sldNum" sz="quarter" idx="12"/>
          </p:nvPr>
        </p:nvSpPr>
        <p:spPr/>
        <p:txBody>
          <a:bodyPr/>
          <a:lstStyle/>
          <a:p>
            <a:pPr>
              <a:defRPr/>
            </a:pPr>
            <a:fld id="{1559259F-8D4A-4EDA-8353-77CFA557FE4A}" type="slidenum">
              <a:rPr lang="en-US" smtClean="0"/>
              <a:pPr>
                <a:defRPr/>
              </a:pPr>
              <a:t>16</a:t>
            </a:fld>
            <a:endParaRPr lang="en-US" dirty="0"/>
          </a:p>
        </p:txBody>
      </p:sp>
      <p:sp>
        <p:nvSpPr>
          <p:cNvPr id="7" name="Footer Placeholder 3"/>
          <p:cNvSpPr>
            <a:spLocks noGrp="1"/>
          </p:cNvSpPr>
          <p:nvPr>
            <p:ph type="ftr" sz="quarter" idx="11"/>
          </p:nvPr>
        </p:nvSpPr>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Tree>
    <p:extLst>
      <p:ext uri="{BB962C8B-B14F-4D97-AF65-F5344CB8AC3E}">
        <p14:creationId xmlns:p14="http://schemas.microsoft.com/office/powerpoint/2010/main" val="3328281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609600" y="609600"/>
            <a:ext cx="7924800" cy="1066800"/>
          </a:xfrm>
        </p:spPr>
        <p:txBody>
          <a:bodyPr/>
          <a:lstStyle/>
          <a:p>
            <a:pPr>
              <a:lnSpc>
                <a:spcPts val="3600"/>
              </a:lnSpc>
            </a:pPr>
            <a:r>
              <a:rPr lang="en-US" dirty="0"/>
              <a:t>Skill 4: Create Tables in</a:t>
            </a:r>
            <a:br>
              <a:rPr lang="en-US" dirty="0"/>
            </a:br>
            <a:r>
              <a:rPr lang="en-US" dirty="0"/>
              <a:t>Design View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BF0BAD2-0FCD-4BAA-B22E-F7F894AE1D4F}" type="slidenum">
              <a:rPr lang="en-US"/>
              <a:pPr>
                <a:defRPr/>
              </a:pPr>
              <a:t>17</a:t>
            </a:fld>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609600" y="609600"/>
            <a:ext cx="7924800" cy="1066800"/>
          </a:xfrm>
        </p:spPr>
        <p:txBody>
          <a:bodyPr/>
          <a:lstStyle/>
          <a:p>
            <a:pPr>
              <a:lnSpc>
                <a:spcPts val="3600"/>
              </a:lnSpc>
            </a:pPr>
            <a:r>
              <a:rPr lang="en-US" dirty="0"/>
              <a:t>Skill 4: Create Tables in</a:t>
            </a:r>
            <a:br>
              <a:rPr lang="en-US" dirty="0"/>
            </a:br>
            <a:r>
              <a:rPr lang="en-US" dirty="0"/>
              <a:t>Design View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0EBF4C31-081A-42ED-8EF3-81591E831179}" type="slidenum">
              <a:rPr lang="en-US"/>
              <a:pPr>
                <a:defRPr/>
              </a:pPr>
              <a:t>18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609600" y="609600"/>
            <a:ext cx="7924800" cy="1066800"/>
          </a:xfrm>
        </p:spPr>
        <p:txBody>
          <a:bodyPr/>
          <a:lstStyle/>
          <a:p>
            <a:pPr>
              <a:lnSpc>
                <a:spcPts val="3600"/>
              </a:lnSpc>
            </a:pPr>
            <a:r>
              <a:rPr lang="en-US" dirty="0"/>
              <a:t>Skill 4: Create Tables in</a:t>
            </a:r>
            <a:br>
              <a:rPr lang="en-US" dirty="0"/>
            </a:br>
            <a:r>
              <a:rPr lang="en-US" dirty="0"/>
              <a:t>Design View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021FBEC-9AB0-4465-BF39-122A497F71D0}" type="slidenum">
              <a:rPr lang="en-US"/>
              <a:pPr>
                <a:defRPr/>
              </a:pPr>
              <a:t>19</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609600" y="304800"/>
            <a:ext cx="7924800" cy="1066800"/>
          </a:xfrm>
        </p:spPr>
        <p:txBody>
          <a:bodyPr/>
          <a:lstStyle/>
          <a:p>
            <a:r>
              <a:rPr lang="en-US" dirty="0"/>
              <a:t>Skills</a:t>
            </a:r>
          </a:p>
        </p:txBody>
      </p:sp>
      <p:sp>
        <p:nvSpPr>
          <p:cNvPr id="8" name="Content Placeholder 7"/>
          <p:cNvSpPr>
            <a:spLocks noGrp="1"/>
          </p:cNvSpPr>
          <p:nvPr>
            <p:ph idx="1"/>
          </p:nvPr>
        </p:nvSpPr>
        <p:spPr>
          <a:xfrm>
            <a:off x="304800" y="1600200"/>
            <a:ext cx="8534400" cy="4038600"/>
          </a:xfrm>
        </p:spPr>
        <p:txBody>
          <a:bodyPr rtlCol="0">
            <a:normAutofit/>
          </a:bodyPr>
          <a:lstStyle/>
          <a:p>
            <a:pPr marL="742950" indent="-742950" fontAlgn="auto">
              <a:spcAft>
                <a:spcPts val="1200"/>
              </a:spcAft>
              <a:buFont typeface="+mj-lt"/>
              <a:buAutoNum type="arabicPeriod"/>
              <a:defRPr/>
            </a:pPr>
            <a:r>
              <a:rPr lang="en-US" sz="3600" b="1" dirty="0"/>
              <a:t>Create Databases</a:t>
            </a:r>
          </a:p>
          <a:p>
            <a:pPr marL="742950" indent="-742950" fontAlgn="auto">
              <a:spcAft>
                <a:spcPts val="1200"/>
              </a:spcAft>
              <a:buFont typeface="+mj-lt"/>
              <a:buAutoNum type="arabicPeriod"/>
              <a:defRPr/>
            </a:pPr>
            <a:r>
              <a:rPr lang="en-US" sz="3600" b="1" dirty="0"/>
              <a:t>Create Tables in Datasheet View</a:t>
            </a:r>
          </a:p>
          <a:p>
            <a:pPr marL="742950" indent="-742950" fontAlgn="auto">
              <a:spcAft>
                <a:spcPts val="1200"/>
              </a:spcAft>
              <a:buFont typeface="+mj-lt"/>
              <a:buAutoNum type="arabicPeriod"/>
              <a:defRPr/>
            </a:pPr>
            <a:r>
              <a:rPr lang="en-US" sz="3600" b="1" dirty="0"/>
              <a:t>Enter Data into Datasheets</a:t>
            </a:r>
          </a:p>
          <a:p>
            <a:pPr marL="742950" indent="-742950" fontAlgn="auto">
              <a:spcAft>
                <a:spcPts val="1200"/>
              </a:spcAft>
              <a:buFont typeface="+mj-lt"/>
              <a:buAutoNum type="arabicPeriod"/>
              <a:defRPr/>
            </a:pPr>
            <a:r>
              <a:rPr lang="en-US" sz="3600" b="1" dirty="0"/>
              <a:t>Create Tables in Design View</a:t>
            </a:r>
          </a:p>
          <a:p>
            <a:pPr marL="742950" indent="-742950" fontAlgn="auto">
              <a:spcAft>
                <a:spcPts val="1200"/>
              </a:spcAft>
              <a:buFont typeface="+mj-lt"/>
              <a:buAutoNum type="arabicPeriod"/>
              <a:defRPr/>
            </a:pPr>
            <a:r>
              <a:rPr lang="en-US" sz="3600" b="1" dirty="0"/>
              <a:t>Relate Tables</a:t>
            </a:r>
          </a:p>
          <a:p>
            <a:pPr fontAlgn="auto">
              <a:spcAft>
                <a:spcPts val="0"/>
              </a:spcAft>
              <a:buFont typeface="Arial" pitchFamily="34" charset="0"/>
              <a:buNone/>
              <a:defRPr/>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3" name="Slide Number Placeholder 2"/>
          <p:cNvSpPr>
            <a:spLocks noGrp="1"/>
          </p:cNvSpPr>
          <p:nvPr>
            <p:ph type="sldNum" sz="quarter" idx="12"/>
          </p:nvPr>
        </p:nvSpPr>
        <p:spPr/>
        <p:txBody>
          <a:bodyPr/>
          <a:lstStyle/>
          <a:p>
            <a:pPr>
              <a:defRPr/>
            </a:pPr>
            <a:fld id="{DAFFFF03-1CEA-486A-AC78-119A34FB7B0E}" type="slidenum">
              <a:rPr lang="en-US"/>
              <a:pPr>
                <a:defRPr/>
              </a:pPr>
              <a:t>2</a:t>
            </a:fld>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609600" y="274638"/>
            <a:ext cx="7924800" cy="1096962"/>
          </a:xfrm>
        </p:spPr>
        <p:txBody>
          <a:bodyPr/>
          <a:lstStyle/>
          <a:p>
            <a:r>
              <a:rPr lang="en-US" dirty="0"/>
              <a:t>Skill 5: Relate Tables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9013AB7-07F7-48B0-BAE3-621AD9AA739A}" type="slidenum">
              <a:rPr lang="en-US"/>
              <a:pPr>
                <a:defRPr/>
              </a:pPr>
              <a:t>20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676400"/>
            <a:ext cx="7552854" cy="402336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609600" y="274638"/>
            <a:ext cx="7924800" cy="1096962"/>
          </a:xfrm>
        </p:spPr>
        <p:txBody>
          <a:bodyPr/>
          <a:lstStyle/>
          <a:p>
            <a:r>
              <a:rPr lang="en-US" dirty="0"/>
              <a:t>Skill 5: Relate 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3D73A1F-E667-4C77-9063-83D6F12DC465}" type="slidenum">
              <a:rPr lang="en-US"/>
              <a:pPr>
                <a:defRPr/>
              </a:pPr>
              <a:t>21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676400"/>
            <a:ext cx="7552854" cy="402336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609600" y="274638"/>
            <a:ext cx="7924800" cy="1096962"/>
          </a:xfrm>
        </p:spPr>
        <p:txBody>
          <a:bodyPr/>
          <a:lstStyle/>
          <a:p>
            <a:r>
              <a:rPr lang="en-US" dirty="0"/>
              <a:t>Skill 5: Relate 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42BAA9F-934E-4C53-948C-8B6460104E27}" type="slidenum">
              <a:rPr lang="en-US"/>
              <a:pPr>
                <a:defRPr/>
              </a:pPr>
              <a:t>22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676400"/>
            <a:ext cx="7552854" cy="402336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09600" y="274638"/>
            <a:ext cx="7924800" cy="1096962"/>
          </a:xfrm>
        </p:spPr>
        <p:txBody>
          <a:bodyPr/>
          <a:lstStyle/>
          <a:p>
            <a:r>
              <a:rPr lang="en-US" dirty="0"/>
              <a:t>Skill 5: Relate 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33C3E26-4B2D-4F3A-9D7C-F1DB92F28E85}" type="slidenum">
              <a:rPr lang="en-US"/>
              <a:pPr>
                <a:defRPr/>
              </a:pPr>
              <a:t>23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524000"/>
            <a:ext cx="7552854" cy="402336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609600" y="579438"/>
            <a:ext cx="7924800" cy="1096962"/>
          </a:xfrm>
        </p:spPr>
        <p:txBody>
          <a:bodyPr/>
          <a:lstStyle/>
          <a:p>
            <a:pPr>
              <a:lnSpc>
                <a:spcPts val="3600"/>
              </a:lnSpc>
            </a:pPr>
            <a:r>
              <a:rPr lang="en-US" dirty="0"/>
              <a:t>Skill 6: Enter Data in Related</a:t>
            </a:r>
            <a:br>
              <a:rPr lang="en-US" dirty="0"/>
            </a:br>
            <a:r>
              <a:rPr lang="en-US" dirty="0"/>
              <a:t>Tables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6A0DC8C-1AB2-4147-B61F-0BB653772246}" type="slidenum">
              <a:rPr lang="en-US"/>
              <a:pPr>
                <a:defRPr/>
              </a:pPr>
              <a:t>24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609600" y="579438"/>
            <a:ext cx="7924800" cy="1096962"/>
          </a:xfrm>
        </p:spPr>
        <p:txBody>
          <a:bodyPr/>
          <a:lstStyle/>
          <a:p>
            <a:pPr>
              <a:lnSpc>
                <a:spcPts val="3600"/>
              </a:lnSpc>
            </a:pPr>
            <a:r>
              <a:rPr lang="en-US" dirty="0"/>
              <a:t>Skill 6: Enter Data in Related</a:t>
            </a:r>
            <a:br>
              <a:rPr lang="en-US" dirty="0"/>
            </a:br>
            <a:r>
              <a:rPr lang="en-US" dirty="0"/>
              <a:t>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DBB9293-81AC-4FF6-BB48-D69D131BE9E5}" type="slidenum">
              <a:rPr lang="en-US"/>
              <a:pPr>
                <a:defRPr/>
              </a:pPr>
              <a:t>25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690687"/>
            <a:ext cx="7552854" cy="4023360"/>
          </a:xfr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09600" y="579438"/>
            <a:ext cx="7924800" cy="1096962"/>
          </a:xfrm>
        </p:spPr>
        <p:txBody>
          <a:bodyPr/>
          <a:lstStyle/>
          <a:p>
            <a:pPr>
              <a:lnSpc>
                <a:spcPts val="3600"/>
              </a:lnSpc>
            </a:pPr>
            <a:r>
              <a:rPr lang="en-US" dirty="0"/>
              <a:t>Skill 6: Enter Data in Related</a:t>
            </a:r>
            <a:br>
              <a:rPr lang="en-US" dirty="0"/>
            </a:br>
            <a:r>
              <a:rPr lang="en-US" dirty="0"/>
              <a:t>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6E97250-FA41-48BF-ADBA-616B99CD0408}" type="slidenum">
              <a:rPr lang="en-US"/>
              <a:pPr>
                <a:defRPr/>
              </a:pPr>
              <a:t>26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609600" y="547688"/>
            <a:ext cx="7908925" cy="1128712"/>
          </a:xfrm>
        </p:spPr>
        <p:txBody>
          <a:bodyPr/>
          <a:lstStyle/>
          <a:p>
            <a:pPr>
              <a:lnSpc>
                <a:spcPts val="3600"/>
              </a:lnSpc>
            </a:pPr>
            <a:r>
              <a:rPr lang="en-US" dirty="0"/>
              <a:t>Skill 7: Import Data into</a:t>
            </a:r>
            <a:br>
              <a:rPr lang="en-US" dirty="0"/>
            </a:br>
            <a:r>
              <a:rPr lang="en-US" dirty="0"/>
              <a:t>Tables</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5F71F60-9DC6-4DE0-BBEE-D08C990F930F}" type="slidenum">
              <a:rPr lang="en-US"/>
              <a:pPr>
                <a:defRPr/>
              </a:pPr>
              <a:t>27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635" y="1828800"/>
            <a:ext cx="7552854" cy="4023360"/>
          </a:xfr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609600" y="547688"/>
            <a:ext cx="7908925" cy="1128712"/>
          </a:xfrm>
        </p:spPr>
        <p:txBody>
          <a:bodyPr/>
          <a:lstStyle/>
          <a:p>
            <a:pPr>
              <a:lnSpc>
                <a:spcPts val="3600"/>
              </a:lnSpc>
            </a:pPr>
            <a:r>
              <a:rPr lang="en-US" dirty="0"/>
              <a:t>Skill 7: Import Data into</a:t>
            </a:r>
            <a:br>
              <a:rPr lang="en-US" dirty="0"/>
            </a:br>
            <a:r>
              <a:rPr lang="en-US" dirty="0"/>
              <a:t>Tables (cont.)</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D0A610D-FF04-41A3-878B-238FAC80A187}" type="slidenum">
              <a:rPr lang="en-US"/>
              <a:pPr>
                <a:defRPr/>
              </a:pPr>
              <a:t>28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635" y="1676400"/>
            <a:ext cx="7552854" cy="4023360"/>
          </a:xfr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609600" y="579438"/>
            <a:ext cx="7924800" cy="1096962"/>
          </a:xfrm>
        </p:spPr>
        <p:txBody>
          <a:bodyPr/>
          <a:lstStyle/>
          <a:p>
            <a:pPr>
              <a:lnSpc>
                <a:spcPts val="3600"/>
              </a:lnSpc>
            </a:pPr>
            <a:r>
              <a:rPr lang="en-US" dirty="0"/>
              <a:t>Skill 7: Import Data into</a:t>
            </a:r>
            <a:br>
              <a:rPr lang="en-US" dirty="0"/>
            </a:br>
            <a:r>
              <a:rPr lang="en-US" dirty="0"/>
              <a:t>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EC72185-B74B-4354-929E-36AD4F510553}" type="slidenum">
              <a:rPr lang="en-US"/>
              <a:pPr>
                <a:defRPr/>
              </a:pPr>
              <a:t>29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09600" y="304800"/>
            <a:ext cx="7924800" cy="1066800"/>
          </a:xfrm>
        </p:spPr>
        <p:txBody>
          <a:bodyPr/>
          <a:lstStyle/>
          <a:p>
            <a:r>
              <a:rPr lang="en-US" dirty="0"/>
              <a:t>Skills (cont.)</a:t>
            </a:r>
          </a:p>
        </p:txBody>
      </p:sp>
      <p:sp>
        <p:nvSpPr>
          <p:cNvPr id="3" name="Content Placeholder 2"/>
          <p:cNvSpPr>
            <a:spLocks noGrp="1"/>
          </p:cNvSpPr>
          <p:nvPr>
            <p:ph idx="1"/>
          </p:nvPr>
        </p:nvSpPr>
        <p:spPr>
          <a:xfrm>
            <a:off x="304800" y="1524000"/>
            <a:ext cx="8534400" cy="3840163"/>
          </a:xfrm>
        </p:spPr>
        <p:txBody>
          <a:bodyPr rtlCol="0">
            <a:normAutofit lnSpcReduction="10000"/>
          </a:bodyPr>
          <a:lstStyle/>
          <a:p>
            <a:pPr marL="0" indent="0" fontAlgn="auto">
              <a:spcAft>
                <a:spcPts val="1200"/>
              </a:spcAft>
              <a:buFont typeface="Arial" pitchFamily="34" charset="0"/>
              <a:buNone/>
              <a:defRPr/>
            </a:pPr>
            <a:r>
              <a:rPr lang="en-US" sz="3600" b="1" dirty="0"/>
              <a:t>6.   Enter Data in Related Tables</a:t>
            </a:r>
          </a:p>
          <a:p>
            <a:pPr marL="0" indent="0" fontAlgn="auto">
              <a:spcAft>
                <a:spcPts val="1200"/>
              </a:spcAft>
              <a:buFont typeface="Arial" pitchFamily="34" charset="0"/>
              <a:buNone/>
              <a:defRPr/>
            </a:pPr>
            <a:r>
              <a:rPr lang="en-US" sz="3600" b="1" dirty="0"/>
              <a:t>7.   Import Data into Tables</a:t>
            </a:r>
          </a:p>
          <a:p>
            <a:pPr marL="742950" indent="-742950" fontAlgn="auto">
              <a:spcAft>
                <a:spcPts val="1200"/>
              </a:spcAft>
              <a:buFont typeface="Arial" pitchFamily="34" charset="0"/>
              <a:buAutoNum type="arabicPeriod" startAt="8"/>
              <a:defRPr/>
            </a:pPr>
            <a:r>
              <a:rPr lang="en-US" sz="3600" b="1" dirty="0"/>
              <a:t>Filter and Sort Datasheets</a:t>
            </a:r>
          </a:p>
          <a:p>
            <a:pPr marL="742950" indent="-742950" fontAlgn="auto">
              <a:spcAft>
                <a:spcPts val="1200"/>
              </a:spcAft>
              <a:buFont typeface="Arial" pitchFamily="34" charset="0"/>
              <a:buAutoNum type="arabicPeriod" startAt="8"/>
              <a:defRPr/>
            </a:pPr>
            <a:r>
              <a:rPr lang="en-US" sz="3600" b="1" dirty="0"/>
              <a:t>Format Datasheets</a:t>
            </a:r>
          </a:p>
          <a:p>
            <a:pPr marL="742950" indent="-742950" fontAlgn="auto">
              <a:spcAft>
                <a:spcPts val="1200"/>
              </a:spcAft>
              <a:buFont typeface="Arial" pitchFamily="34" charset="0"/>
              <a:buAutoNum type="arabicPeriod" startAt="8"/>
              <a:defRPr/>
            </a:pPr>
            <a:r>
              <a:rPr lang="en-US" sz="3600" b="1" dirty="0"/>
              <a:t>Preview and Print Datasheets</a:t>
            </a:r>
          </a:p>
          <a:p>
            <a:pPr fontAlgn="auto">
              <a:spcAft>
                <a:spcPts val="0"/>
              </a:spcAft>
              <a:buFont typeface="Arial" pitchFamily="34" charset="0"/>
              <a:buChar char="•"/>
              <a:defRPr/>
            </a:pPr>
            <a:endParaRPr lang="en-US" sz="4000" dirty="0"/>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005B5D5B-C6D7-4270-8030-424FCE87E42B}" type="slidenum">
              <a:rPr lang="en-US"/>
              <a:pPr>
                <a:defRPr/>
              </a:pPr>
              <a:t>3</a:t>
            </a:fld>
            <a:endParaRPr 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609600" y="579438"/>
            <a:ext cx="7924800" cy="1096962"/>
          </a:xfrm>
        </p:spPr>
        <p:txBody>
          <a:bodyPr/>
          <a:lstStyle/>
          <a:p>
            <a:pPr>
              <a:lnSpc>
                <a:spcPts val="3600"/>
              </a:lnSpc>
            </a:pPr>
            <a:r>
              <a:rPr lang="en-US" dirty="0"/>
              <a:t>Skill 7: Import Data into</a:t>
            </a:r>
            <a:br>
              <a:rPr lang="en-US" dirty="0"/>
            </a:br>
            <a:r>
              <a:rPr lang="en-US" dirty="0"/>
              <a:t>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FEE4A44-579D-468B-A4BB-54B3D439D530}" type="slidenum">
              <a:rPr lang="en-US"/>
              <a:pPr>
                <a:defRPr/>
              </a:pPr>
              <a:t>30</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609600" y="579438"/>
            <a:ext cx="7924800" cy="1096962"/>
          </a:xfrm>
        </p:spPr>
        <p:txBody>
          <a:bodyPr/>
          <a:lstStyle/>
          <a:p>
            <a:pPr>
              <a:lnSpc>
                <a:spcPts val="3600"/>
              </a:lnSpc>
            </a:pPr>
            <a:r>
              <a:rPr lang="en-US" dirty="0"/>
              <a:t>Skill 8: Filter and Sort</a:t>
            </a:r>
            <a:br>
              <a:rPr lang="en-US" dirty="0"/>
            </a:br>
            <a:r>
              <a:rPr lang="en-US" dirty="0"/>
              <a:t>Datasheets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1A3A227-1F64-44F0-A450-B4F0ED30A633}" type="slidenum">
              <a:rPr lang="en-US"/>
              <a:pPr>
                <a:defRPr/>
              </a:pPr>
              <a:t>31</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73" y="1704975"/>
            <a:ext cx="7552854" cy="40233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609600" y="579438"/>
            <a:ext cx="7924800" cy="1096962"/>
          </a:xfrm>
        </p:spPr>
        <p:txBody>
          <a:bodyPr/>
          <a:lstStyle/>
          <a:p>
            <a:pPr>
              <a:lnSpc>
                <a:spcPts val="3600"/>
              </a:lnSpc>
            </a:pPr>
            <a:r>
              <a:rPr lang="en-US" dirty="0"/>
              <a:t>Skill 8: Filter and Sort</a:t>
            </a:r>
            <a:br>
              <a:rPr lang="en-US" dirty="0"/>
            </a:br>
            <a:r>
              <a:rPr lang="en-US" dirty="0"/>
              <a:t>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A51FC86-31E2-43FA-B39D-87DF45D73D80}" type="slidenum">
              <a:rPr lang="en-US"/>
              <a:pPr>
                <a:defRPr/>
              </a:pPr>
              <a:t>32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828800"/>
            <a:ext cx="7559439" cy="402336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609600" y="579438"/>
            <a:ext cx="7924800" cy="1096962"/>
          </a:xfrm>
        </p:spPr>
        <p:txBody>
          <a:bodyPr/>
          <a:lstStyle/>
          <a:p>
            <a:pPr>
              <a:lnSpc>
                <a:spcPts val="3600"/>
              </a:lnSpc>
            </a:pPr>
            <a:r>
              <a:rPr lang="en-US" dirty="0"/>
              <a:t>Skill 8: Filter and Sort</a:t>
            </a:r>
            <a:br>
              <a:rPr lang="en-US" dirty="0"/>
            </a:br>
            <a:r>
              <a:rPr lang="en-US" dirty="0"/>
              <a:t>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5920AF5-29F3-4BA7-88B2-4BB2C8FA9D6A}" type="slidenum">
              <a:rPr lang="en-US"/>
              <a:pPr>
                <a:defRPr/>
              </a:pPr>
              <a:t>33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704975"/>
            <a:ext cx="7559439" cy="402336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09600" y="579438"/>
            <a:ext cx="7924800" cy="1096962"/>
          </a:xfrm>
        </p:spPr>
        <p:txBody>
          <a:bodyPr/>
          <a:lstStyle/>
          <a:p>
            <a:pPr>
              <a:lnSpc>
                <a:spcPts val="3600"/>
              </a:lnSpc>
            </a:pPr>
            <a:r>
              <a:rPr lang="en-US" dirty="0"/>
              <a:t>Skill 8: Filter and Sort</a:t>
            </a:r>
            <a:br>
              <a:rPr lang="en-US" dirty="0"/>
            </a:br>
            <a:r>
              <a:rPr lang="en-US" dirty="0"/>
              <a:t>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DD86E3C-A8FC-49DC-8A9B-4DDEA949CDD3}" type="slidenum">
              <a:rPr lang="en-US"/>
              <a:pPr>
                <a:defRPr/>
              </a:pPr>
              <a:t>34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828800"/>
            <a:ext cx="7559439" cy="402336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609600" y="274638"/>
            <a:ext cx="7924800" cy="1096962"/>
          </a:xfrm>
        </p:spPr>
        <p:txBody>
          <a:bodyPr/>
          <a:lstStyle/>
          <a:p>
            <a:r>
              <a:rPr lang="en-US" dirty="0"/>
              <a:t>Skill 9: Format Datasheets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48FEFEA-5B75-413E-90F2-16CEE486F7B0}" type="slidenum">
              <a:rPr lang="en-US"/>
              <a:pPr>
                <a:defRPr/>
              </a:pPr>
              <a:t>35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676400"/>
            <a:ext cx="7559439" cy="402336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609600" y="274638"/>
            <a:ext cx="7924800" cy="1096962"/>
          </a:xfrm>
        </p:spPr>
        <p:txBody>
          <a:bodyPr/>
          <a:lstStyle/>
          <a:p>
            <a:r>
              <a:rPr lang="en-US" dirty="0"/>
              <a:t>Skill 9: Format 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C0991FA-5D1E-4737-834B-DD5502748106}" type="slidenum">
              <a:rPr lang="en-US"/>
              <a:pPr>
                <a:defRPr/>
              </a:pPr>
              <a:t>36</a:t>
            </a:fld>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676400"/>
            <a:ext cx="7559439" cy="402336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609600" y="274638"/>
            <a:ext cx="7924800" cy="1096962"/>
          </a:xfrm>
        </p:spPr>
        <p:txBody>
          <a:bodyPr/>
          <a:lstStyle/>
          <a:p>
            <a:r>
              <a:rPr lang="en-US" dirty="0"/>
              <a:t>Skill 9: Format 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92D52C8-18EA-4E22-8794-8A4056EC2B97}" type="slidenum">
              <a:rPr lang="en-US"/>
              <a:pPr>
                <a:defRPr/>
              </a:pPr>
              <a:t>37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676400"/>
            <a:ext cx="7559439" cy="402336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609600" y="274638"/>
            <a:ext cx="7924800" cy="1096962"/>
          </a:xfrm>
        </p:spPr>
        <p:txBody>
          <a:bodyPr/>
          <a:lstStyle/>
          <a:p>
            <a:r>
              <a:rPr lang="en-US" dirty="0"/>
              <a:t>Skill 9: Format 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B188356-1DB7-4B10-A985-A12DE9B3F637}" type="slidenum">
              <a:rPr lang="en-US"/>
              <a:pPr>
                <a:defRPr/>
              </a:pPr>
              <a:t>38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752600"/>
            <a:ext cx="7559439" cy="402336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609600" y="547688"/>
            <a:ext cx="7924800" cy="1052512"/>
          </a:xfrm>
        </p:spPr>
        <p:txBody>
          <a:bodyPr/>
          <a:lstStyle/>
          <a:p>
            <a:pPr>
              <a:lnSpc>
                <a:spcPts val="3600"/>
              </a:lnSpc>
            </a:pPr>
            <a:r>
              <a:rPr lang="en-US" dirty="0"/>
              <a:t>Skill 10: Preview and Print</a:t>
            </a:r>
            <a:br>
              <a:rPr lang="en-US" dirty="0"/>
            </a:br>
            <a:r>
              <a:rPr lang="en-US" dirty="0"/>
              <a:t>Datasheets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9121671-062C-43DD-AD0F-A5C103E48062}" type="slidenum">
              <a:rPr lang="en-US"/>
              <a:pPr>
                <a:defRPr/>
              </a:pPr>
              <a:t>39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752600"/>
            <a:ext cx="7559439" cy="402336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609600" y="304800"/>
            <a:ext cx="7924800" cy="1066800"/>
          </a:xfrm>
        </p:spPr>
        <p:txBody>
          <a:bodyPr/>
          <a:lstStyle/>
          <a:p>
            <a:r>
              <a:rPr lang="en-US" dirty="0"/>
              <a:t>Outcome</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9B9AF30-8C2D-486A-85CE-7CDE854927EC}" type="slidenum">
              <a:rPr lang="en-US"/>
              <a:pPr>
                <a:defRPr/>
              </a:pPr>
              <a:t>4</a:t>
            </a:fld>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1" y="2743200"/>
            <a:ext cx="1600200" cy="1600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675" y="2473166"/>
            <a:ext cx="6559827" cy="220218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609600" y="547688"/>
            <a:ext cx="7924800" cy="1052512"/>
          </a:xfrm>
        </p:spPr>
        <p:txBody>
          <a:bodyPr/>
          <a:lstStyle/>
          <a:p>
            <a:pPr>
              <a:lnSpc>
                <a:spcPts val="3600"/>
              </a:lnSpc>
            </a:pPr>
            <a:r>
              <a:rPr lang="en-US" dirty="0"/>
              <a:t>Skill 10: Preview and Print</a:t>
            </a:r>
            <a:br>
              <a:rPr lang="en-US" dirty="0"/>
            </a:br>
            <a:r>
              <a:rPr lang="en-US" dirty="0"/>
              <a:t>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0EE6FB4-8546-4261-9E4A-5BB6993717D1}" type="slidenum">
              <a:rPr lang="en-US"/>
              <a:pPr>
                <a:defRPr/>
              </a:pPr>
              <a:t>40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828800"/>
            <a:ext cx="7559439" cy="402336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609600" y="547688"/>
            <a:ext cx="7924800" cy="1052512"/>
          </a:xfrm>
        </p:spPr>
        <p:txBody>
          <a:bodyPr/>
          <a:lstStyle/>
          <a:p>
            <a:pPr>
              <a:lnSpc>
                <a:spcPts val="3600"/>
              </a:lnSpc>
            </a:pPr>
            <a:r>
              <a:rPr lang="en-US" dirty="0"/>
              <a:t>Skill 10: Preview and Print</a:t>
            </a:r>
            <a:br>
              <a:rPr lang="en-US" dirty="0"/>
            </a:br>
            <a:r>
              <a:rPr lang="en-US" dirty="0"/>
              <a:t>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4180D3B-5213-4059-B173-AC9C5FCBAF98}" type="slidenum">
              <a:rPr lang="en-US"/>
              <a:pPr>
                <a:defRPr/>
              </a:pPr>
              <a:t>41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828800"/>
            <a:ext cx="7559439" cy="402336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609600" y="547688"/>
            <a:ext cx="7924800" cy="1052512"/>
          </a:xfrm>
        </p:spPr>
        <p:txBody>
          <a:bodyPr/>
          <a:lstStyle/>
          <a:p>
            <a:pPr>
              <a:lnSpc>
                <a:spcPts val="3600"/>
              </a:lnSpc>
            </a:pPr>
            <a:r>
              <a:rPr lang="en-US" dirty="0"/>
              <a:t>Skill 10: Preview and Print</a:t>
            </a:r>
            <a:br>
              <a:rPr lang="en-US" dirty="0"/>
            </a:br>
            <a:r>
              <a:rPr lang="en-US" dirty="0"/>
              <a:t>Datasheets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9D23F06-0ED3-473F-B376-688742F07A31}" type="slidenum">
              <a:rPr lang="en-US"/>
              <a:pPr>
                <a:defRPr/>
              </a:pPr>
              <a:t>42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828800"/>
            <a:ext cx="7559439" cy="402336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a:xfrm>
            <a:off x="609600" y="274638"/>
            <a:ext cx="7924800" cy="1096962"/>
          </a:xfrm>
        </p:spPr>
        <p:txBody>
          <a:bodyPr/>
          <a:lstStyle/>
          <a:p>
            <a:r>
              <a:rPr lang="en-US" dirty="0"/>
              <a:t>More Skills For Success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038F14A0-1E11-46DF-B39B-E52ED556D879}" type="slidenum">
              <a:rPr lang="en-US"/>
              <a:pPr>
                <a:defRPr/>
              </a:pPr>
              <a:t>43</a:t>
            </a:fld>
            <a:endParaRPr lang="en-US" dirty="0"/>
          </a:p>
        </p:txBody>
      </p:sp>
      <p:sp>
        <p:nvSpPr>
          <p:cNvPr id="9" name="Rectangle 8"/>
          <p:cNvSpPr/>
          <p:nvPr/>
        </p:nvSpPr>
        <p:spPr>
          <a:xfrm>
            <a:off x="190500" y="1676400"/>
            <a:ext cx="8763000" cy="2912464"/>
          </a:xfrm>
          <a:prstGeom prst="rect">
            <a:avLst/>
          </a:prstGeom>
        </p:spPr>
        <p:txBody>
          <a:bodyPr>
            <a:spAutoFit/>
          </a:bodyPr>
          <a:lstStyle/>
          <a:p>
            <a:pPr fontAlgn="auto">
              <a:lnSpc>
                <a:spcPct val="110000"/>
              </a:lnSpc>
              <a:spcBef>
                <a:spcPts val="0"/>
              </a:spcBef>
              <a:spcAft>
                <a:spcPts val="0"/>
              </a:spcAft>
              <a:defRPr/>
            </a:pPr>
            <a:r>
              <a:rPr lang="en-US" sz="2800" b="1" dirty="0">
                <a:latin typeface="Calibri" panose="020F0502020204030204" pitchFamily="34" charset="0"/>
              </a:rPr>
              <a:t>  You will now practice the following  </a:t>
            </a:r>
            <a:br>
              <a:rPr lang="en-US" sz="2800" b="1" dirty="0">
                <a:latin typeface="Calibri" panose="020F0502020204030204" pitchFamily="34" charset="0"/>
              </a:rPr>
            </a:br>
            <a:r>
              <a:rPr lang="en-US" sz="2800" b="1" dirty="0">
                <a:latin typeface="Calibri" panose="020F0502020204030204" pitchFamily="34" charset="0"/>
              </a:rPr>
              <a:t>  additional skills:</a:t>
            </a:r>
          </a:p>
          <a:p>
            <a:pPr marL="971550" lvl="1" indent="-51435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Compact and Repair Databases</a:t>
            </a:r>
          </a:p>
          <a:p>
            <a:pPr marL="800100" lvl="1" indent="-34290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Work with the Long Text Data Type</a:t>
            </a:r>
          </a:p>
          <a:p>
            <a:pPr marL="800100" lvl="1" indent="-34290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Work with the Attachment Data Type</a:t>
            </a:r>
          </a:p>
          <a:p>
            <a:pPr marL="800100" lvl="1" indent="-34290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Work with the Hyperlink and Yes/No Data Types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609600" y="579438"/>
            <a:ext cx="7924800" cy="1096962"/>
          </a:xfrm>
        </p:spPr>
        <p:txBody>
          <a:bodyPr/>
          <a:lstStyle/>
          <a:p>
            <a:pPr>
              <a:lnSpc>
                <a:spcPts val="3600"/>
              </a:lnSpc>
            </a:pPr>
            <a:r>
              <a:rPr lang="en-US" dirty="0"/>
              <a:t>More Skills 11: Compact and Repair Databases	</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60FCFE6-08DA-4C0E-A220-C4FFE659FF08}" type="slidenum">
              <a:rPr lang="en-US"/>
              <a:pPr>
                <a:defRPr/>
              </a:pPr>
              <a:t>44</a:t>
            </a:fld>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5006" y="1676400"/>
            <a:ext cx="6373988" cy="4023360"/>
          </a:xfr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609600" y="579438"/>
            <a:ext cx="7924800" cy="1096962"/>
          </a:xfrm>
        </p:spPr>
        <p:txBody>
          <a:bodyPr/>
          <a:lstStyle/>
          <a:p>
            <a:pPr>
              <a:lnSpc>
                <a:spcPts val="3600"/>
              </a:lnSpc>
            </a:pPr>
            <a:r>
              <a:rPr lang="en-US" dirty="0"/>
              <a:t>More Skills 11: Compact and Repair Databases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12976F2-A07C-4A10-9079-D83AEB6E4116}" type="slidenum">
              <a:rPr lang="en-US"/>
              <a:pPr>
                <a:defRPr/>
              </a:pPr>
              <a:t>45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3371" y="1905000"/>
            <a:ext cx="6357257" cy="4023360"/>
          </a:xfr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609600" y="579438"/>
            <a:ext cx="7924800" cy="1096962"/>
          </a:xfrm>
        </p:spPr>
        <p:txBody>
          <a:bodyPr/>
          <a:lstStyle/>
          <a:p>
            <a:pPr>
              <a:lnSpc>
                <a:spcPts val="3600"/>
              </a:lnSpc>
            </a:pPr>
            <a:r>
              <a:rPr lang="en-US" dirty="0"/>
              <a:t>More Skills 12: Work with the Long Text Data Type	</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F6BC865-F1C2-485A-B193-C0890F319F5B}" type="slidenum">
              <a:rPr lang="en-US"/>
              <a:pPr>
                <a:defRPr/>
              </a:pPr>
              <a:t>46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695994"/>
            <a:ext cx="7552804" cy="4023360"/>
          </a:xfr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609600" y="579438"/>
            <a:ext cx="7924800" cy="1096962"/>
          </a:xfrm>
        </p:spPr>
        <p:txBody>
          <a:bodyPr/>
          <a:lstStyle/>
          <a:p>
            <a:pPr>
              <a:lnSpc>
                <a:spcPts val="3600"/>
              </a:lnSpc>
            </a:pPr>
            <a:r>
              <a:rPr lang="en-US" dirty="0"/>
              <a:t>More Skills 12: Work with the Long Text Data Type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06050334-6025-4A3D-A029-35BFB668407C}" type="slidenum">
              <a:rPr lang="en-US"/>
              <a:pPr>
                <a:defRPr/>
              </a:pPr>
              <a:t>47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828800"/>
            <a:ext cx="7552804" cy="4023360"/>
          </a:xfr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a:xfrm>
            <a:off x="609600" y="623888"/>
            <a:ext cx="7924800" cy="1052512"/>
          </a:xfrm>
        </p:spPr>
        <p:txBody>
          <a:bodyPr/>
          <a:lstStyle/>
          <a:p>
            <a:pPr>
              <a:lnSpc>
                <a:spcPts val="3800"/>
              </a:lnSpc>
            </a:pPr>
            <a:r>
              <a:rPr lang="en-US" dirty="0"/>
              <a:t>More Skills 13: Work with the Attachment Data Type</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E2B043C-8BD3-4460-96BB-F7944C5F14BF}" type="slidenum">
              <a:rPr lang="en-US"/>
              <a:pPr>
                <a:defRPr/>
              </a:pPr>
              <a:t>48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676400"/>
            <a:ext cx="7552804" cy="402336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609600" y="623888"/>
            <a:ext cx="7924800" cy="1052512"/>
          </a:xfrm>
        </p:spPr>
        <p:txBody>
          <a:bodyPr/>
          <a:lstStyle/>
          <a:p>
            <a:pPr>
              <a:lnSpc>
                <a:spcPts val="3600"/>
              </a:lnSpc>
            </a:pPr>
            <a:r>
              <a:rPr lang="en-US" dirty="0"/>
              <a:t>More Skills 13: Work with the Attachment Data Type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0B83F74-6F10-4914-8508-9A932047F25D}" type="slidenum">
              <a:rPr lang="en-US"/>
              <a:pPr>
                <a:defRPr/>
              </a:pPr>
              <a:t>49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828800"/>
            <a:ext cx="7552804" cy="402336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304800"/>
            <a:ext cx="7924800" cy="1066800"/>
          </a:xfrm>
        </p:spPr>
        <p:txBody>
          <a:bodyPr/>
          <a:lstStyle/>
          <a:p>
            <a:r>
              <a:rPr lang="en-US" dirty="0"/>
              <a:t>Skill 1: Create Databases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AADECAC-1E55-47C4-9C24-CCECFE9B9990}" type="slidenum">
              <a:rPr lang="en-US"/>
              <a:pPr>
                <a:defRPr/>
              </a:pPr>
              <a:t>5</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4" y="1524000"/>
            <a:ext cx="7550331" cy="4023360"/>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0" y="579438"/>
            <a:ext cx="9144000" cy="1096962"/>
          </a:xfrm>
        </p:spPr>
        <p:txBody>
          <a:bodyPr/>
          <a:lstStyle/>
          <a:p>
            <a:pPr>
              <a:lnSpc>
                <a:spcPts val="3600"/>
              </a:lnSpc>
            </a:pPr>
            <a:r>
              <a:rPr lang="en-US" dirty="0"/>
              <a:t>More Skills 14: Work with the Hyperlink</a:t>
            </a:r>
            <a:r>
              <a:rPr lang="en-US" sz="2400" dirty="0"/>
              <a:t> </a:t>
            </a:r>
            <a:r>
              <a:rPr lang="en-US" dirty="0"/>
              <a:t>and</a:t>
            </a:r>
            <a:r>
              <a:rPr lang="en-US" sz="2400" dirty="0"/>
              <a:t> </a:t>
            </a:r>
            <a:r>
              <a:rPr lang="en-US" dirty="0"/>
              <a:t>Yes/No</a:t>
            </a:r>
            <a:r>
              <a:rPr lang="en-US" sz="2800" dirty="0"/>
              <a:t> </a:t>
            </a:r>
            <a:r>
              <a:rPr lang="en-US" dirty="0"/>
              <a:t>Data</a:t>
            </a:r>
            <a:r>
              <a:rPr lang="en-US" sz="2400" dirty="0"/>
              <a:t> </a:t>
            </a:r>
            <a:r>
              <a:rPr lang="en-US" dirty="0"/>
              <a:t>Types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D25DB9C-6FB0-4E38-989B-33403B24E3A4}" type="slidenum">
              <a:rPr lang="en-US"/>
              <a:pPr>
                <a:defRPr/>
              </a:pPr>
              <a:t>50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693817"/>
            <a:ext cx="7552804" cy="402336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0" y="579438"/>
            <a:ext cx="9144000" cy="1096962"/>
          </a:xfrm>
        </p:spPr>
        <p:txBody>
          <a:bodyPr/>
          <a:lstStyle/>
          <a:p>
            <a:pPr>
              <a:lnSpc>
                <a:spcPts val="3600"/>
              </a:lnSpc>
            </a:pPr>
            <a:r>
              <a:rPr lang="en-US" dirty="0"/>
              <a:t>More Skills 14: Work with the Hyperlink</a:t>
            </a:r>
            <a:r>
              <a:rPr lang="en-US" sz="2400" dirty="0"/>
              <a:t> </a:t>
            </a:r>
            <a:r>
              <a:rPr lang="en-US" dirty="0"/>
              <a:t>and</a:t>
            </a:r>
            <a:r>
              <a:rPr lang="en-US" sz="2400" dirty="0"/>
              <a:t> </a:t>
            </a:r>
            <a:r>
              <a:rPr lang="en-US" dirty="0"/>
              <a:t>Yes/No</a:t>
            </a:r>
            <a:r>
              <a:rPr lang="en-US" sz="2800" dirty="0"/>
              <a:t> </a:t>
            </a:r>
            <a:r>
              <a:rPr lang="en-US" dirty="0"/>
              <a:t>Data</a:t>
            </a:r>
            <a:r>
              <a:rPr lang="en-US" sz="2400" dirty="0"/>
              <a:t> </a:t>
            </a:r>
            <a:r>
              <a:rPr lang="en-US" dirty="0"/>
              <a:t>Types</a:t>
            </a:r>
            <a:r>
              <a:rPr lang="en-US" sz="2400" dirty="0"/>
              <a:t> </a:t>
            </a:r>
            <a:r>
              <a:rPr lang="en-US" dirty="0"/>
              <a:t>(cont.)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01CE438-FE9E-4BB0-B22C-DF53EBE95467}" type="slidenum">
              <a:rPr lang="en-US"/>
              <a:pPr>
                <a:defRPr/>
              </a:pPr>
              <a:t>51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828800"/>
            <a:ext cx="7552804" cy="402336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a:xfrm>
            <a:off x="609600" y="304800"/>
            <a:ext cx="7924800" cy="1066800"/>
          </a:xfrm>
        </p:spPr>
        <p:txBody>
          <a:bodyPr/>
          <a:lstStyle/>
          <a:p>
            <a:r>
              <a:rPr lang="en-US" dirty="0"/>
              <a:t>Summary</a:t>
            </a:r>
          </a:p>
        </p:txBody>
      </p:sp>
      <p:sp>
        <p:nvSpPr>
          <p:cNvPr id="123906" name="Content Placeholder 2"/>
          <p:cNvSpPr>
            <a:spLocks noGrp="1"/>
          </p:cNvSpPr>
          <p:nvPr>
            <p:ph idx="1"/>
          </p:nvPr>
        </p:nvSpPr>
        <p:spPr>
          <a:xfrm>
            <a:off x="304800" y="1371600"/>
            <a:ext cx="8534400" cy="3916363"/>
          </a:xfrm>
        </p:spPr>
        <p:txBody>
          <a:bodyPr/>
          <a:lstStyle/>
          <a:p>
            <a:pPr>
              <a:spcBef>
                <a:spcPts val="400"/>
              </a:spcBef>
              <a:spcAft>
                <a:spcPts val="1200"/>
              </a:spcAft>
            </a:pPr>
            <a:r>
              <a:rPr lang="en-US" sz="3600" b="1" dirty="0"/>
              <a:t>Purpose of the database</a:t>
            </a:r>
          </a:p>
          <a:p>
            <a:pPr>
              <a:spcBef>
                <a:spcPts val="400"/>
              </a:spcBef>
              <a:spcAft>
                <a:spcPts val="1200"/>
              </a:spcAft>
            </a:pPr>
            <a:r>
              <a:rPr lang="en-US" sz="3600" b="1" dirty="0"/>
              <a:t>Plan table organization</a:t>
            </a:r>
          </a:p>
          <a:p>
            <a:pPr>
              <a:spcBef>
                <a:spcPts val="400"/>
              </a:spcBef>
              <a:spcAft>
                <a:spcPts val="1200"/>
              </a:spcAft>
            </a:pPr>
            <a:r>
              <a:rPr lang="en-US" sz="3600" b="1" dirty="0"/>
              <a:t>Creating tables and table properties </a:t>
            </a:r>
          </a:p>
          <a:p>
            <a:pPr>
              <a:spcBef>
                <a:spcPts val="400"/>
              </a:spcBef>
              <a:spcAft>
                <a:spcPts val="1200"/>
              </a:spcAft>
            </a:pPr>
            <a:r>
              <a:rPr lang="en-US" sz="3600" b="1" dirty="0"/>
              <a:t>Creating table relationships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F6A9F49-8DD3-464F-AC89-0FC893387655}" type="slidenum">
              <a:rPr lang="en-US"/>
              <a:pPr>
                <a:defRPr/>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a:xfrm>
            <a:off x="609600" y="304800"/>
            <a:ext cx="7924800" cy="1066800"/>
          </a:xfrm>
        </p:spPr>
        <p:txBody>
          <a:bodyPr/>
          <a:lstStyle/>
          <a:p>
            <a:r>
              <a:rPr lang="en-US" dirty="0"/>
              <a:t>Questions</a:t>
            </a:r>
          </a:p>
        </p:txBody>
      </p:sp>
      <p:pic>
        <p:nvPicPr>
          <p:cNvPr id="128002"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a:xfrm>
            <a:off x="2292350" y="1295400"/>
            <a:ext cx="4559300" cy="4525963"/>
          </a:xfrm>
        </p:spPr>
      </p:pic>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B402397-7FCA-4355-876F-8B784C16826E}" type="slidenum">
              <a:rPr lang="en-US"/>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609600" y="304800"/>
            <a:ext cx="7924800" cy="1066800"/>
          </a:xfrm>
        </p:spPr>
        <p:txBody>
          <a:bodyPr/>
          <a:lstStyle/>
          <a:p>
            <a:r>
              <a:rPr lang="en-US" dirty="0"/>
              <a:t>Copyright </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pPr>
              <a:defRPr/>
            </a:pPr>
            <a:fld id="{45EE8463-0BD8-425E-B929-19FD6AAB022E}" type="slidenum">
              <a:rPr lang="en-US"/>
              <a:pPr>
                <a:defRPr/>
              </a:pPr>
              <a:t>54</a:t>
            </a:fld>
            <a:endParaRPr lang="en-US" dirty="0"/>
          </a:p>
        </p:txBody>
      </p:sp>
      <p:pic>
        <p:nvPicPr>
          <p:cNvPr id="130052" name="Picture 1" descr="cid:3293795473_47524415"/>
          <p:cNvPicPr>
            <a:picLocks noChangeAspect="1" noChangeArrowheads="1"/>
          </p:cNvPicPr>
          <p:nvPr/>
        </p:nvPicPr>
        <p:blipFill>
          <a:blip r:embed="rId3"/>
          <a:srcRect/>
          <a:stretch>
            <a:fillRect/>
          </a:stretch>
        </p:blipFill>
        <p:spPr bwMode="auto">
          <a:xfrm>
            <a:off x="1833563" y="2057400"/>
            <a:ext cx="5486400" cy="1714500"/>
          </a:xfrm>
          <a:prstGeom prst="rect">
            <a:avLst/>
          </a:prstGeom>
          <a:noFill/>
          <a:ln w="9525">
            <a:noFill/>
            <a:miter lim="800000"/>
            <a:headEnd/>
            <a:tailEnd/>
          </a:ln>
        </p:spPr>
      </p:pic>
      <p:sp>
        <p:nvSpPr>
          <p:cNvPr id="130053" name="TextBox 6"/>
          <p:cNvSpPr txBox="1">
            <a:spLocks noChangeArrowheads="1"/>
          </p:cNvSpPr>
          <p:nvPr/>
        </p:nvSpPr>
        <p:spPr bwMode="auto">
          <a:xfrm>
            <a:off x="342900" y="4648200"/>
            <a:ext cx="8458200" cy="1200150"/>
          </a:xfrm>
          <a:prstGeom prst="rect">
            <a:avLst/>
          </a:prstGeom>
          <a:noFill/>
          <a:ln w="9525">
            <a:noFill/>
            <a:miter lim="800000"/>
            <a:headEnd/>
            <a:tailEnd/>
          </a:ln>
        </p:spPr>
        <p:txBody>
          <a:bodyPr>
            <a:spAutoFit/>
          </a:bodyPr>
          <a:lstStyle/>
          <a:p>
            <a:pPr algn="ctr"/>
            <a:r>
              <a:rPr lang="en-US" dirty="0">
                <a:latin typeface="Garamond" pitchFamily="18" charset="0"/>
                <a:cs typeface="Arial"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cs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304800"/>
            <a:ext cx="7924800" cy="1066800"/>
          </a:xfrm>
        </p:spPr>
        <p:txBody>
          <a:bodyPr/>
          <a:lstStyle/>
          <a:p>
            <a:r>
              <a:rPr lang="en-US" dirty="0"/>
              <a:t>Skill 1: Create Databases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902E65C-D47F-4BD6-AF34-9FDC982B2835}" type="slidenum">
              <a:rPr lang="en-US"/>
              <a:pPr>
                <a:defRPr/>
              </a:pPr>
              <a:t>6</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4" y="1600200"/>
            <a:ext cx="7550331" cy="402336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609600" y="304800"/>
            <a:ext cx="7924800" cy="1066800"/>
          </a:xfrm>
        </p:spPr>
        <p:txBody>
          <a:bodyPr/>
          <a:lstStyle/>
          <a:p>
            <a:r>
              <a:rPr lang="en-US" dirty="0"/>
              <a:t>Skill 1: Create Databases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08F695CA-F535-4EA5-A167-DCB5B86FA59E}" type="slidenum">
              <a:rPr lang="en-US"/>
              <a:pPr>
                <a:defRPr/>
              </a:pPr>
              <a:t>7</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4" y="1752600"/>
            <a:ext cx="7550331" cy="402336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609600" y="304800"/>
            <a:ext cx="7924800" cy="1066800"/>
          </a:xfrm>
        </p:spPr>
        <p:txBody>
          <a:bodyPr/>
          <a:lstStyle/>
          <a:p>
            <a:r>
              <a:rPr lang="en-US" dirty="0"/>
              <a:t>Skill 1: Create Databases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E35E0B1-4703-477D-84AC-6D39D801DDDB}" type="slidenum">
              <a:rPr lang="en-US"/>
              <a:pPr>
                <a:defRPr/>
              </a:pPr>
              <a:t>8</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73" y="1524000"/>
            <a:ext cx="7552854" cy="402336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609600"/>
            <a:ext cx="7874000" cy="990600"/>
          </a:xfrm>
        </p:spPr>
        <p:txBody>
          <a:bodyPr rtlCol="0">
            <a:normAutofit fontScale="90000"/>
          </a:bodyPr>
          <a:lstStyle/>
          <a:p>
            <a:pPr fontAlgn="auto">
              <a:lnSpc>
                <a:spcPts val="3600"/>
              </a:lnSpc>
              <a:spcAft>
                <a:spcPts val="0"/>
              </a:spcAft>
              <a:defRPr/>
            </a:pPr>
            <a:r>
              <a:rPr lang="en-US" dirty="0"/>
              <a:t>Skill 2: Create Tables in</a:t>
            </a:r>
            <a:br>
              <a:rPr lang="en-US" dirty="0"/>
            </a:br>
            <a:r>
              <a:rPr lang="en-US" dirty="0"/>
              <a:t>Datasheet View</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FFE8187-1358-46CC-B49A-5B739854A6A6}" type="slidenum">
              <a:rPr lang="en-US"/>
              <a:pPr>
                <a:defRPr/>
              </a:pPr>
              <a:t>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34" y="1752600"/>
            <a:ext cx="7550331" cy="4023360"/>
          </a:xfrm>
          <a:prstGeom prst="rect">
            <a:avLst/>
          </a:prstGeom>
        </p:spPr>
      </p:pic>
    </p:spTree>
  </p:cSld>
  <p:clrMapOvr>
    <a:masterClrMapping/>
  </p:clrMapOvr>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12092</TotalTime>
  <Words>5068</Words>
  <Application>Microsoft Office PowerPoint</Application>
  <PresentationFormat>On-screen Show (4:3)</PresentationFormat>
  <Paragraphs>435</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Garamond</vt:lpstr>
      <vt:lpstr>Success-Pearson</vt:lpstr>
      <vt:lpstr>Skills for Success  with Microsoft Office 2016 Volume 1</vt:lpstr>
      <vt:lpstr>Skills</vt:lpstr>
      <vt:lpstr>Skills (cont.)</vt:lpstr>
      <vt:lpstr>Outcome</vt:lpstr>
      <vt:lpstr>Skill 1: Create Databases</vt:lpstr>
      <vt:lpstr>Skill 1: Create Databases (cont.)</vt:lpstr>
      <vt:lpstr>Skill 1: Create Databases (cont.)</vt:lpstr>
      <vt:lpstr>Skill 1: Create Databases (cont.)</vt:lpstr>
      <vt:lpstr>Skill 2: Create Tables in Datasheet View</vt:lpstr>
      <vt:lpstr>Skill 2: Create Tables in Datasheet View (cont.)</vt:lpstr>
      <vt:lpstr>Skill 2: Create Tables in Datasheet View (cont.)</vt:lpstr>
      <vt:lpstr>Skill 2: Create Tables in Datasheet View (cont.)</vt:lpstr>
      <vt:lpstr>Skill 3: Enter Data into Datasheets</vt:lpstr>
      <vt:lpstr>Skill 3: Enter Data into Datasheets (cont.)</vt:lpstr>
      <vt:lpstr>Skill 3: Enter Data into Datasheets (cont.)</vt:lpstr>
      <vt:lpstr>Skill 4: Create Tables in Design View</vt:lpstr>
      <vt:lpstr>Skill 4: Create Tables in Design View (cont.)</vt:lpstr>
      <vt:lpstr>Skill 4: Create Tables in Design View (cont.)</vt:lpstr>
      <vt:lpstr>Skill 4: Create Tables in Design View (cont.)</vt:lpstr>
      <vt:lpstr>Skill 5: Relate Tables</vt:lpstr>
      <vt:lpstr>Skill 5: Relate Tables (cont.)</vt:lpstr>
      <vt:lpstr>Skill 5: Relate Tables (cont.)</vt:lpstr>
      <vt:lpstr>Skill 5: Relate Tables (cont.)</vt:lpstr>
      <vt:lpstr>Skill 6: Enter Data in Related Tables</vt:lpstr>
      <vt:lpstr>Skill 6: Enter Data in Related Tables (cont.)</vt:lpstr>
      <vt:lpstr>Skill 6: Enter Data in Related Tables (cont.)</vt:lpstr>
      <vt:lpstr>Skill 7: Import Data into Tables</vt:lpstr>
      <vt:lpstr>Skill 7: Import Data into Tables (cont.)</vt:lpstr>
      <vt:lpstr>Skill 7: Import Data into Tables (cont.)</vt:lpstr>
      <vt:lpstr>Skill 7: Import Data into Tables (cont.)</vt:lpstr>
      <vt:lpstr>Skill 8: Filter and Sort Datasheets</vt:lpstr>
      <vt:lpstr>Skill 8: Filter and Sort Datasheets (cont.)</vt:lpstr>
      <vt:lpstr>Skill 8: Filter and Sort Datasheets (cont.)</vt:lpstr>
      <vt:lpstr>Skill 8: Filter and Sort Datasheets (cont.)</vt:lpstr>
      <vt:lpstr>Skill 9: Format Datasheets</vt:lpstr>
      <vt:lpstr>Skill 9: Format Datasheets (cont.)</vt:lpstr>
      <vt:lpstr>Skill 9: Format Datasheets (cont.)</vt:lpstr>
      <vt:lpstr>Skill 9: Format Datasheets (cont.)</vt:lpstr>
      <vt:lpstr>Skill 10: Preview and Print Datasheets</vt:lpstr>
      <vt:lpstr>Skill 10: Preview and Print Datasheets (cont.)</vt:lpstr>
      <vt:lpstr>Skill 10: Preview and Print Datasheets (cont.)</vt:lpstr>
      <vt:lpstr>Skill 10: Preview and Print Datasheets (cont.)</vt:lpstr>
      <vt:lpstr>More Skills For Success</vt:lpstr>
      <vt:lpstr>More Skills 11: Compact and Repair Databases </vt:lpstr>
      <vt:lpstr>More Skills 11: Compact and Repair Databases (cont.)</vt:lpstr>
      <vt:lpstr>More Skills 12: Work with the Long Text Data Type </vt:lpstr>
      <vt:lpstr>More Skills 12: Work with the Long Text Data Type (cont.)</vt:lpstr>
      <vt:lpstr>More Skills 13: Work with the Attachment Data Type</vt:lpstr>
      <vt:lpstr>More Skills 13: Work with the Attachment Data Type (cont.)</vt:lpstr>
      <vt:lpstr>More Skills 14: Work with the Hyperlink and Yes/No Data Types</vt:lpstr>
      <vt:lpstr>More Skills 14: Work with the Hyperlink and Yes/No Data Types (cont.)</vt:lpstr>
      <vt:lpstr>Summary</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Sucess</dc:creator>
  <cp:lastModifiedBy>nancy lamm</cp:lastModifiedBy>
  <cp:revision>4</cp:revision>
  <dcterms:created xsi:type="dcterms:W3CDTF">2009-09-02T17:31:05Z</dcterms:created>
  <dcterms:modified xsi:type="dcterms:W3CDTF">2016-03-04T18:17:43Z</dcterms:modified>
</cp:coreProperties>
</file>